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3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48e2988c21497f" /><Relationship Type="http://schemas.openxmlformats.org/officeDocument/2006/relationships/extended-properties" Target="/docProps/app.xml" Id="R1fdf9a6e9fd441ad" /><Relationship Type="http://schemas.openxmlformats.org/officeDocument/2006/relationships/officeDocument" Target="/ppt/presentation.xml" Id="R8bed6e4e2b9246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c2b12264ad44c5"/>
  </p:sldMasterIdLst>
  <p:notesMasterIdLst>
    <p:notesMasterId xmlns:r="http://schemas.openxmlformats.org/officeDocument/2006/relationships" r:id="R60777ca881e648d8"/>
  </p:notesMasterIdLst>
  <p:sldIdLst>
    <p:sldId xmlns:r="http://schemas.openxmlformats.org/officeDocument/2006/relationships" id="256" r:id="R066055f50c1e4ac4"/>
    <p:sldId xmlns:r="http://schemas.openxmlformats.org/officeDocument/2006/relationships" id="257" r:id="Rc75d629711284c73"/>
    <p:sldId xmlns:r="http://schemas.openxmlformats.org/officeDocument/2006/relationships" id="258" r:id="R52856180faae425d"/>
    <p:sldId xmlns:r="http://schemas.openxmlformats.org/officeDocument/2006/relationships" id="259" r:id="Redf1db38e5a44f8a"/>
    <p:sldId xmlns:r="http://schemas.openxmlformats.org/officeDocument/2006/relationships" id="260" r:id="Re96db47d1a5c406c"/>
    <p:sldId xmlns:r="http://schemas.openxmlformats.org/officeDocument/2006/relationships" id="261" r:id="R2ef135ed313c4139"/>
    <p:sldId xmlns:r="http://schemas.openxmlformats.org/officeDocument/2006/relationships" id="262" r:id="R0a0d56ab92994bd5"/>
    <p:sldId xmlns:r="http://schemas.openxmlformats.org/officeDocument/2006/relationships" id="263" r:id="Rd8ec0dec881442ec"/>
    <p:sldId xmlns:r="http://schemas.openxmlformats.org/officeDocument/2006/relationships" id="264" r:id="R71a671c7ce0d4af5"/>
    <p:sldId xmlns:r="http://schemas.openxmlformats.org/officeDocument/2006/relationships" id="265" r:id="R5da2a0739d5343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c5b747b2da435c" /><Relationship Type="http://schemas.openxmlformats.org/officeDocument/2006/relationships/slideMaster" Target="/ppt/slideMasters/slideMaster1.xml" Id="Raec2b12264ad44c5" /><Relationship Type="http://schemas.openxmlformats.org/officeDocument/2006/relationships/notesMaster" Target="/ppt/notesMasters/notesMaster1.xml" Id="R60777ca881e648d8" /><Relationship Type="http://schemas.openxmlformats.org/officeDocument/2006/relationships/presProps" Target="/ppt/presProps.xml" Id="Ra711ece0561049f8" /><Relationship Type="http://schemas.openxmlformats.org/officeDocument/2006/relationships/tableStyles" Target="/ppt/tableStyles.xml" Id="R1360b6b15bac4908" /><Relationship Type="http://schemas.openxmlformats.org/officeDocument/2006/relationships/slide" Target="/ppt/slides/slide1.xml" Id="R066055f50c1e4ac4" /><Relationship Type="http://schemas.openxmlformats.org/officeDocument/2006/relationships/slide" Target="/ppt/slides/slide2.xml" Id="Rc75d629711284c73" /><Relationship Type="http://schemas.openxmlformats.org/officeDocument/2006/relationships/slide" Target="/ppt/slides/slide3.xml" Id="R52856180faae425d" /><Relationship Type="http://schemas.openxmlformats.org/officeDocument/2006/relationships/slide" Target="/ppt/slides/slide4.xml" Id="Redf1db38e5a44f8a" /><Relationship Type="http://schemas.openxmlformats.org/officeDocument/2006/relationships/slide" Target="/ppt/slides/slide5.xml" Id="Re96db47d1a5c406c" /><Relationship Type="http://schemas.openxmlformats.org/officeDocument/2006/relationships/slide" Target="/ppt/slides/slide6.xml" Id="R2ef135ed313c4139" /><Relationship Type="http://schemas.openxmlformats.org/officeDocument/2006/relationships/slide" Target="/ppt/slides/slide7.xml" Id="R0a0d56ab92994bd5" /><Relationship Type="http://schemas.openxmlformats.org/officeDocument/2006/relationships/slide" Target="/ppt/slides/slide8.xml" Id="Rd8ec0dec881442ec" /><Relationship Type="http://schemas.openxmlformats.org/officeDocument/2006/relationships/slide" Target="/ppt/slides/slide9.xml" Id="R71a671c7ce0d4af5" /><Relationship Type="http://schemas.openxmlformats.org/officeDocument/2006/relationships/slide" Target="/ppt/slides/slide10.xml" Id="R5da2a0739d5343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f7b448374248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fce0c6b95c48b5" /><Relationship Type="http://schemas.openxmlformats.org/officeDocument/2006/relationships/notesMaster" Target="/ppt/notesMasters/notesMaster1.xml" Id="Ree20764998874f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e17fdacf104e7d" /><Relationship Type="http://schemas.openxmlformats.org/officeDocument/2006/relationships/notesMaster" Target="/ppt/notesMasters/notesMaster1.xml" Id="Re8985ec29fc445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8d5efadf3c4a87" /><Relationship Type="http://schemas.openxmlformats.org/officeDocument/2006/relationships/notesMaster" Target="/ppt/notesMasters/notesMaster1.xml" Id="Rebd22c28c8a54d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76e2846e28451f" /><Relationship Type="http://schemas.openxmlformats.org/officeDocument/2006/relationships/notesMaster" Target="/ppt/notesMasters/notesMaster1.xml" Id="Rb1f32d7a06db40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644da483054c83" /><Relationship Type="http://schemas.openxmlformats.org/officeDocument/2006/relationships/notesMaster" Target="/ppt/notesMasters/notesMaster1.xml" Id="R5a60f97f8d1a47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bcdbf5597b4111" /><Relationship Type="http://schemas.openxmlformats.org/officeDocument/2006/relationships/notesMaster" Target="/ppt/notesMasters/notesMaster1.xml" Id="R4b65a7f8a5a043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3f48cc37a6490f" /><Relationship Type="http://schemas.openxmlformats.org/officeDocument/2006/relationships/notesMaster" Target="/ppt/notesMasters/notesMaster1.xml" Id="R12b588ce963f48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edbfd487a534133" /><Relationship Type="http://schemas.openxmlformats.org/officeDocument/2006/relationships/notesMaster" Target="/ppt/notesMasters/notesMaster1.xml" Id="R610f8de32537411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a788b5044b4cd1" /><Relationship Type="http://schemas.openxmlformats.org/officeDocument/2006/relationships/notesMaster" Target="/ppt/notesMasters/notesMaster1.xml" Id="Re0c841d2dadd4a5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279ce6b8d942d3" /><Relationship Type="http://schemas.openxmlformats.org/officeDocument/2006/relationships/notesMaster" Target="/ppt/notesMasters/notesMaster1.xml" Id="R0ea8fe358b0a4a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封面背景：AI生成概念图，非真实设施。Logo使用用户提供原件。报告中的政策与产业建议由本公司提出。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研究范围与我们的建议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CORP02 Microsoft Fiscal Year 2026 Fourth Quarter Earnings Conference Call</a:t>
            </a:r>
          </a:p>
          <a:p xmlns:a="http://schemas.openxmlformats.org/drawingml/2006/main">
            <a:r>
              <a:t>https://www.microsoft.com/en-us/investor/events/fy-2026/earnings-fy-2026-q4</a:t>
            </a:r>
          </a:p>
          <a:p xmlns:a="http://schemas.openxmlformats.org/drawingml/2006/main">
            <a:r>
              <a:t>发布时间：2026-07-29。定位：Prepared Remarks &gt; Amy Hood &gt; Capital expenditures were $41 billion; This quarter total finance leases; Cash paid for P P and E.；Prepared Remarks &gt; useful life update &gt; shift from finance to operating leases &gt; approximately $175 billion.</a:t>
            </a:r>
          </a:p>
          <a:p xmlns:a="http://schemas.openxmlformats.org/drawingml/2006/main">
            <a:r>
              <a:t>限制：Rounded figures do not add exactly: 35.8+5.6=41.4 versus rounded 41. Do not force a reconciliation. Management capex includes finance-lease inception values; operating leases excluded. CY guidance differs from FY actual. Demand assertion is management commentary, not independently measured unmet orders.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CORP04 Alphabet Announces Second Quarter 2026 Results</a:t>
            </a:r>
          </a:p>
          <a:p xmlns:a="http://schemas.openxmlformats.org/drawingml/2006/main">
            <a:r>
              <a:t>https://www.sec.gov/Archives/edgar/data/1652044/000165204426000066/googexhibit991q22026.htm</a:t>
            </a:r>
          </a:p>
          <a:p xmlns:a="http://schemas.openxmlformats.org/drawingml/2006/main">
            <a:r>
              <a:t>发布时间：2026-07-22。定位：PDF p7 &gt; Consolidated Statements of Cash Flows &gt; Purchases of property and equipment.；PDF p1 &gt; financial highlights and CEO remarks; PDF p9 &gt; Free cash flow reconciliation.</a:t>
            </a:r>
          </a:p>
          <a:p xmlns:a="http://schemas.openxmlformats.org/drawingml/2006/main">
            <a:r>
              <a:t>限制：Token throughput does not disclose paid share, input/output/cache mix, unique tasks, quality, prices, or revenue recognition; cannot convert directly to economic activity. Google Cloud revenue also includes non-AI services. SEC fetch returned 403; publisher-hosted PDF mirror archived successfully.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政策支持不能单独证明利用率或投资回报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POL-CN-01 关于深入实施‘东数西算’工程加快构建全国一体化算力网的实施意见（发改数据〔2023〕1779号）</a:t>
            </a:r>
          </a:p>
          <a:p xmlns:a="http://schemas.openxmlformats.org/drawingml/2006/main">
            <a:r>
              <a:t>https://www.ndrc.gov.cn/xxgk/zcfb/tz/202312/t20231229_1363000.html</a:t>
            </a:r>
          </a:p>
          <a:p xmlns:a="http://schemas.openxmlformats.org/drawingml/2006/main">
            <a:r>
              <a:t>发布时间：2023-12-29。定位：一、总体要求；（三）建设目标；二、统筹通用算力、智能算力、超级算力的一体化布局；五、统筹推动算力与绿色电力的一体化融合</a:t>
            </a:r>
          </a:p>
          <a:p xmlns:a="http://schemas.openxmlformats.org/drawingml/2006/main">
            <a:r>
              <a:t>限制：2025年为目标年份，不因期限已过就视为全部达成；国家枢纽政策不构成所有地方建设新数据中心的需求证明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POL-US-01 Accelerating Federal Permitting of Data Center Infrastructure（Executive Order 14318）</a:t>
            </a:r>
          </a:p>
          <a:p xmlns:a="http://schemas.openxmlformats.org/drawingml/2006/main">
            <a:r>
              <a:t>https://www.whitehouse.gov/presidential-actions/2025/07/accelerating-federal-permitting-of-data-center-infrastructure/</a:t>
            </a:r>
          </a:p>
          <a:p xmlns:a="http://schemas.openxmlformats.org/drawingml/2006/main">
            <a:r>
              <a:t>发布时间：2025-07-23。定位：Sections 2(a)-(d), 3, 4, 9, 10(b)</a:t>
            </a:r>
          </a:p>
          <a:p xmlns:a="http://schemas.openxmlformats.org/drawingml/2006/main">
            <a:r>
              <a:t>限制：100MW是部分定义/资格条件，不能用来估算全国已投产规模；至少5亿美元资本承诺只是资格路径之一，不是政府付款或项目完工；执行以适用法律与拨款可用性为条件；不得继续把EO14141写成现行主导政策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POL-EU-02 EU launches AI Gigafactories call to boost Europe's computing capacity and unlock more than €30 billion in investment</a:t>
            </a:r>
          </a:p>
          <a:p xmlns:a="http://schemas.openxmlformats.org/drawingml/2006/main">
            <a:r>
              <a:t>https://digital-strategy.ec.europa.eu/en/news/eu-launches-ai-gigafactories-call-boost-europes-computing-capacity-and-unlock-more-eu30-billion</a:t>
            </a:r>
          </a:p>
          <a:p xmlns:a="http://schemas.openxmlformats.org/drawingml/2006/main">
            <a:r>
              <a:t>发布时间：2026-07-30。定位：正文第1–4段</a:t>
            </a:r>
          </a:p>
          <a:p xmlns:a="http://schemas.openxmlformats.org/drawingml/2006/main">
            <a:r>
              <a:t>限制：300亿欧元是预期资金动员量，非已支出预算或已完成资产；其中100亿为支持上限；最多7座不是7座已投产，不能与现有AI Factories混为一类；公告未提供实际付费Token量、利用率或资本回报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POL-IN-01 Cabinet Approves Ambitious IndiaAI Mission to Strengthen the AI Innovation Ecosystem</a:t>
            </a:r>
          </a:p>
          <a:p xmlns:a="http://schemas.openxmlformats.org/drawingml/2006/main">
            <a:r>
              <a:t>https://www.pib.gov.in/Pressreleaseshare.aspx?PRID=2012357&amp;lang=2&amp;reg=48</a:t>
            </a:r>
          </a:p>
          <a:p xmlns:a="http://schemas.openxmlformats.org/drawingml/2006/main">
            <a:r>
              <a:t>发布时间：2024-03-07。定位：首段budget outlay；组件1 IndiaAI Compute Capacity</a:t>
            </a:r>
          </a:p>
          <a:p xmlns:a="http://schemas.openxmlformats.org/drawingml/2006/main">
            <a:r>
              <a:t>限制：总预算覆盖数据、模型、人才、创业、安全等多个支柱，不能全算成数据中心或GPU预算；预算批准不等于实际支出；10,000为最初计划目标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单位：十亿美元。现金固定资产购置毛额。*微软财年截至6月底，其他为日历年。集团口径包含非AI业务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CORP01 Microsoft 2025 Annual Report</a:t>
            </a:r>
          </a:p>
          <a:p xmlns:a="http://schemas.openxmlformats.org/drawingml/2006/main">
            <a:r>
              <a:t>https://www.microsoft.com/investor/reports/ar25/index.html</a:t>
            </a:r>
          </a:p>
          <a:p xmlns:a="http://schemas.openxmlformats.org/drawingml/2006/main">
            <a:r>
              <a:t>发布时间：未显示。定位：Financial Statements &gt; Cash Flows Statements &gt; Investing &gt; Additions to property and equipment; FY2025/FY2024 columns.</a:t>
            </a:r>
          </a:p>
          <a:p xmlns:a="http://schemas.openxmlformats.org/drawingml/2006/main">
            <a:r>
              <a:t>限制：Fiscal years end June 30; cannot silently align with peers calendar years. Publication date not stated on archived page; not inferred. Cash additions exclude noncash finance-lease additions; company-wide, not AI-only.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CORP03 Alphabet Announces Fourth Quarter and Fiscal Year 2025 Results</a:t>
            </a:r>
          </a:p>
          <a:p xmlns:a="http://schemas.openxmlformats.org/drawingml/2006/main">
            <a:r>
              <a:t>https://s206.q4cdn.com/479360582/files/doc_financials/2025/q4/2025q4-alphabet-earnings-release.pdf</a:t>
            </a:r>
          </a:p>
          <a:p xmlns:a="http://schemas.openxmlformats.org/drawingml/2006/main">
            <a:r>
              <a:t>发布时间：2026-02-04。定位：PDF p6 &gt; Consolidated Statements of Cash Flows &gt; Purchases of property and equipment; annual 2024 and 2025 columns.</a:t>
            </a:r>
          </a:p>
          <a:p xmlns:a="http://schemas.openxmlformats.org/drawingml/2006/main">
            <a:r>
              <a:t>限制：Company-wide cash purchases are not separately disclosed AI-only capex. Initial 2026 guidance in this older release is not presented as latest guidance.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CORP05 Amazon.com Announces Fourth Quarter Results</a:t>
            </a:r>
          </a:p>
          <a:p xmlns:a="http://schemas.openxmlformats.org/drawingml/2006/main">
            <a:r>
              <a:t>https://ir.aboutamazon.com/news-release/news-release-details/2026/Amazon-com-Announces-Fourth-Quarter-Results/default.aspx</a:t>
            </a:r>
          </a:p>
          <a:p xmlns:a="http://schemas.openxmlformats.org/drawingml/2006/main">
            <a:r>
              <a:t>发布时间：2026-02-05。定位：PDF p6 &gt; Consolidated Statements of Cash Flows &gt; Purchases of property and equipment; Proceeds from property and equipment sales and incentives.；PDF p11 &gt; Supplemental Financial Information &gt; PP&amp;E net TTM; Q4 values equal CY totals.</a:t>
            </a:r>
          </a:p>
          <a:p xmlns:a="http://schemas.openxmlformats.org/drawingml/2006/main">
            <a:r>
              <a:t>限制：Gross and net series must stay separate. Includes fulfillment, logistics and other infrastructure; not AWS-only or AI-only. Initial 2026 guidance in February release is historical and not treated as latest.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CORP07 Meta Reports Fourth Quarter and Full Year 2025 Results</a:t>
            </a:r>
          </a:p>
          <a:p xmlns:a="http://schemas.openxmlformats.org/drawingml/2006/main">
            <a:r>
              <a:t>https://investor.atmeta.com/investor-news/press-release-details/2026/Meta-Reports-Fourth-Quarter-and-Full-Year-2025-Results/</a:t>
            </a:r>
          </a:p>
          <a:p xmlns:a="http://schemas.openxmlformats.org/drawingml/2006/main">
            <a:r>
              <a:t>发布时间：2026-01-28。定位：PDF p7 &gt; Consolidated Statements of Cash Flows &gt; Purchases of property and equipment; Principal payments on finance leases.；PDF p1 &gt; Operational and Other Financial Highlights &gt; Capital expenditures; p9 FCF reconciliation.</a:t>
            </a:r>
          </a:p>
          <a:p xmlns:a="http://schemas.openxmlformats.org/drawingml/2006/main">
            <a:r>
              <a:t>限制：Meta capex includes lease principal cash repayments, whereas Microsoft management capex includes inception lease assets. Do not treat as identical definitions. Includes core services and generative 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每百万Token。DeepSeek-V4.1-Flash，官方API价格快照。时段、假日、版本影响账单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CORP11 Models &amp; Pricing</a:t>
            </a:r>
          </a:p>
          <a:p xmlns:a="http://schemas.openxmlformats.org/drawingml/2006/main">
            <a:r>
              <a:t>https://api-docs.deepseek.com/quick_start/pricing/</a:t>
            </a:r>
          </a:p>
          <a:p xmlns:a="http://schemas.openxmlformats.org/drawingml/2006/main">
            <a:r>
              <a:t>发布时间：未显示。定位：HTML &gt; Model Details &gt; MODEL VERSION; PRICING rows for input cache hit/cache miss/output; footnote 2 peak time rules.</a:t>
            </a:r>
          </a:p>
          <a:p xmlns:a="http://schemas.openxmlformats.org/drawingml/2006/main">
            <a:r>
              <a:t>限制：No publication date displayed; snapshot is not a historical time series. Peak UTC Mon-Fri 01:00-04:00 and 06:00-10:00 excluding Chinese public holidays; others off-peak. Alias mapping can change. Does not establish equivalent task quality, latency, availability or monetized demand.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单位：TWh／年。全球全部数据中心，包含非AI负荷。2030为预测，非实绩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IEA2025 Energy and AI</a:t>
            </a:r>
          </a:p>
          <a:p xmlns:a="http://schemas.openxmlformats.org/drawingml/2006/main">
            <a:r>
              <a:t>https://www.iea.org/reports/energy-and-ai</a:t>
            </a:r>
          </a:p>
          <a:p xmlns:a="http://schemas.openxmlformats.org/drawingml/2006/main">
            <a:r>
              <a:t>发布时间：2025-04-10。定位：PDF63/正文63 Global results；PDF64/正文64 Figure2.11</a:t>
            </a:r>
          </a:p>
          <a:p xmlns:a="http://schemas.openxmlformats.org/drawingml/2006/main">
            <a:r>
              <a:t>限制：2025版本全球模型，不能与2026 LBNL美国模型直接相减推算其他国家；945TWh是Base Case前瞻情景，不是已实现结果；未从图像读取逐年精确值，CSV仅采用文字明确给出的2024和2030锚点；IEA CC BY4.0；原件存在第三方素材标识，应保留来源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扫描原件有删节，不能视为完整档案。最后一句为我们的建议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AEC1954 Atomic Energy Commission Program Status Report, June 30, 1954</a:t>
            </a:r>
          </a:p>
          <a:p xmlns:a="http://schemas.openxmlformats.org/drawingml/2006/main">
            <a:r>
              <a:t>https://www.eisenhowerlibrary.gov/sites/default/files/research/online-documents/declassified/fy-2011/1954-06-30.pdf</a:t>
            </a:r>
          </a:p>
          <a:p xmlns:a="http://schemas.openxmlformats.org/drawingml/2006/main">
            <a:r>
              <a:t>发布时间：1954-06-30。定位：PDF1封面日期、原密级及DECLASSIFIED with deletions章；PDF25/正文29 PartIV Reactor Development首3段</a:t>
            </a:r>
          </a:p>
          <a:p xmlns:a="http://schemas.openxmlformats.org/drawingml/2006/main">
            <a:r>
              <a:t>限制：这是当时机构对本部门项目的状态报告与政策设想，不是全国核电完成投资统计，更不是AI预测；约四分之一是所述两个项目成本的参与比例，不能推广成整个行业25%私资比重；未来收费、提案、年度开工属拟议/预期，不得写成已落实；扫描件有删节且正文页码跳跃；只使用已公开的民用能源发展段落；PDF无可提取文字层；目标页经Tesseract OCR并对照图像目视核验；OCR保留原始错误，不作权威原文替代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同年同表、现价基本价格。覆盖率表示模型详细范围，不能解释为AI渗透率或AI创造的经济份额。</a:t>
            </a:r>
          </a:p>
          <a:p xmlns:a="http://schemas.openxmlformats.org/drawingml/2006/main">
            <a:r>
              <a:t>模型results.json：</a:t>
            </a:r>
          </a:p>
          <a:p xmlns:a="http://schemas.openxmlformats.org/drawingml/2006/main">
            <a:r>
              <a:t>官方来源：https://ec.europa.eu/eurostat/api/dissemination/statistics/1.0/data/naio_10_fcp_ii4?lang=en&amp;time=2024</a:t>
            </a:r>
          </a:p>
          <a:p xmlns:a="http://schemas.openxmlformats.org/drawingml/2006/main">
            <a:r>
              <a:t>详细行业篮子：所有制造业C+D35+E36+E37-39+F+H52+J61+J62_63。</a:t>
            </a:r>
          </a:p>
          <a:p xmlns:a="http://schemas.openxmlformats.org/drawingml/2006/main">
            <a:r>
              <a:t>本报告固定系数条件测算，情景参数为报告假设，不是官方预测。</a:t>
            </a:r>
          </a:p>
          <a:p xmlns:a="http://schemas.openxmlformats.org/drawingml/2006/main">
            <a:r>
              <a:t>{"classification":"本报告条件测算；不是官方预测；不是AI收入或因果贡献","source":{"path":"/mnt/documents/03-个人与创作/个人文档/创意工作台/AI基建未来研究报告/模型/data/figaro2024-normalized.npz","sha256":"3fc6b4eb2485087681a2e711f24463b2d8f381c4c3403062af08614ceae54b82","edition":"Eurostat FIGARO 2026; updated 2026-07-20","base_year":2024,"publisher":"Eurostat","dataset":"naio_10_fcp_ii4","raw_audit":"data/figaro2024-download-audit.json","methodology_url":"https://ec.europa.eu/eurostat/cache/metadata/en/naio_10_fcp_esms.htm"},"coverage":{"base_year":2024,"publisher":"Eurostat","edition":"FIGARO 2026; updated 2026-07-20","unit":"current million EUR at basic prices","global_value_added":95810459.23300001,"detailed_value_added":28849603.691,"coverage_fraction":0.3011112139734252,"detailed_industries":["C10-12","C13-15","C16","C17","C18","C19","C20","C21","C22","C23","C24","C25","C26","C27","C28","C29","C30","C31_32","C33","D35","E36","E37-39","F","H52","J61","J62_63"],"countries_including_ROW":50,"original_nodes":3200,"detailed_nodes":1300,"va_definition":"B2A3G+D1+D29X39 by industry, c_orig=DOM; product taxes D21X31 excluded","raw_source_sha256":"5b92ac61746577140ac944fb66d83e25f3e6afdfc83db20811d0530dd72f7a57","ratio":0.3011112139734252,"world_va_million":95810459.23300001,"selected_va_million":28849603.691,"year":2024,"industries":["C10-12","C13-15","C16","C17","C18","C19","C20","C21","C22","C23","C24","C25","C26","C27","C28","C29","C30","C31_32","C33","D35","E36","E37-39","F","H52","J61","J62_63"],"detail_cell_count":1300,"rest_cell_count":50},"aggregation":{"nodes":1350,"remaining_economy":"每经济体一个REST节点；保留双向中间投入反馈","country_industry_detail":true},"parameters":{"classification":"本报告条件测算假设；不是OECD、政府或企业预测","base_year":2024,"horizon":2030,"counterfactual_final_demand_growth_annual":0.025,"preferred_basket":"所有制造业C + D35 + E36 + E37-39 + F + H52 + J61 + J62_63","selection_rationale":"制造业应用与算力设备供给，加上能源、水及废物处理、建设、通信、IT与仓储支撑；整行业纳入详细刻画不等于认定为AI产业。","core_sectors":["C26","C27","C28","J62_63"],"scenario_terminal_final_demand_uplifts":{"零冲击":{"uniform_selected":0},"需求增加5%":{"uniform_selected":0.05},"需求增加10%":{"uniform_selected":0.1}},"scenario_interpretation":"2030年篮子内完整行业正最终需求相对参照路径的外生增幅；非正最终需求净额不变，线性爬坡。不是AI采用率、AI因果增益、Token预测或AI收入。","sensitivity":{"shock_scale":[0.5,1,1.5],"intermediate_intensity_multiplier":[0.95,1,1.05]}},"validation":{"original_row_balance_max_abs_million_eur":3.725290298461914e-9,"original_column_balance_max_abs_million_eur":3.055902197957039e-10,"aggregate_row_balance_max_abs_million_eur":5.587935447692871e-9,"aggregate_column_balance_max_abs_million_eur":6.28642737865448e-9,"zero_shock_baseline_max_abs_million_eur":1.30385160446167e-8,"zero_shock_baseline_relative_linf":3.8589765010942743e-16,"aggregation_va_conservation_abs":1.4901161193847656e-8,"aggregation_intermediate_conservation_abs":1.4901161193847656e-8,"no_duplicate_nodes":true,"coverage_complement_sum":0.9999999999999999,"negative_final_demand_nodes":64,"zero_output_nodes":67,"negative_va_nodes":7,"negative_va_total_million_eur":-1542.9699999999996,"negative_intermediate_cells":0,"baseline_residual":3.8589765010942743e-16,"baseline_row_relative_linf":7.988746464953676e-16,"scenario_solve_max_residual":3.681179805425927e-10},"scenarios_2030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,"sensitivity":[{"intermediate_intensity_multiplier":0.95,"shock_scale":0.5,"delta_va_million_eur_2024prices":1063122.526574301,"delta_output_million_eur_2024prices":2503586.1088333777,"primary_coefficient_min":-0.4572815533980563,"interpretation":"会计结构敏感性；原表少量营业亏损节点保留；不是技术进步估计","solve_residual_linf":2.6193447411060333e-10},{"intermediate_intensity_multiplier":0.95,"shock_scale":1,"delta_va_million_eur_2024prices":2126245.053148602,"delta_output_million_eur_2024prices":5007172.217666755,"primary_coefficient_min":-0.4572815533980563,"interpretation":"会计结构敏感性；原表少量营业亏损节点保留；不是技术进步估计","solve_residual_linf":2.6193447411060333e-10},{"intermediate_intensity_multiplier":0.95,"shock_scale":1.5,"delta_va_million_eur_2024prices":3189367.5797229027,"delta_output_million_eur_2024prices":7510758.326500133,"primary_coefficient_min":-0.4572815533980563,"interpretation":"会计结构敏感性；原表少量营业亏损节点保留；不是技术进步估计","solve_residual_linf":2.6193447411060333e-10},{"intermediate_intensity_multiplier":1,"shock_scale":0.5,"delta_va_million_eur_2024prices":1063601.954491064,"delta_output_million_eur_2024prices":2665480.4267432764,"primary_coefficient_min":-0.5339805825242707,"interpretation":"会计结构敏感性；原表少量营业亏损节点保留；不是技术进步估计","solve_residual_linf":2.473825588822365e-10},{"intermediate_intensity_multiplier":1,"shock_scale":1,"delta_va_million_eur_2024prices":2127203.908982128,"delta_output_million_eur_2024prices":5330960.853486553,"primary_coefficient_min":-0.5339805825242707,"interpretation":"会计结构敏感性；原表少量营业亏损节点保留；不是技术进步估计","solve_residual_linf":2.473825588822365e-10},{"intermediate_intensity_multiplier":1,"shock_scale":1.5,"delta_va_million_eur_2024prices":3190805.8634731923,"delta_output_million_eur_2024prices":7996441.280229829,"primary_coefficient_min":-0.5339805825242707,"interpretation":"会计结构敏感性；原表少量营业亏损节点保留；不是技术进步估计","solve_residual_linf":2.473825588822365e-10},{"intermediate_intensity_multiplier":1.05,"shock_scale":0.5,"delta_va_million_eur_2024prices":1064136.3949903944,"delta_output_million_eur_2024prices":2847989.356827298,"primary_coefficient_min":-0.6106796116504851,"interpretation":"会计结构敏感性；原表少量营业亏损节点保留；不是技术进步估计","solve_residual_linf":1.7544721231388394e-10},{"intermediate_intensity_multiplier":1.05,"shock_scale":1,"delta_va_million_eur_2024prices":2128272.7899807887,"delta_output_million_eur_2024prices":5695978.713654596,"primary_coefficient_min":-0.6106796116504851,"interpretation":"会计结构敏感性；原表少量营业亏损节点保留；不是技术进步估计","solve_residual_linf":1.7544721231388394e-10},{"intermediate_intensity_multiplier":1.05,"shock_scale":1.5,"delta_va_million_eur_2024prices":3192409.1849711826,"delta_output_million_eur_2024prices":8543968.070481895,"primary_coefficient_min":-0.6106796116504851,"interpretation":"会计结构敏感性；原表少量营业亏损节点保留；不是技术进步估计","solve_residual_linf":1.7544721231388394e-10}],"limitations":["2024现价表固定技术系数；未来金额按2024价格尺度解释，不是2030名义欧元","未估计价格、供给瓶颈、替代、就业或生产率；冲击只是最终需求条件","行业整块覆盖不是AI活动份额；VA增量不称新增AI收入","完整全球VA含ROW；不是GDP，未加产品税净额","行业聚合导致产业结构变化误差；未回测2023，不声称预测能力已验证"],"historical_coverage":[{"year":2023,"global_va_million_eur":92632209.697,"selected_va_million_eur":28219827.121,"coverage_ratio":0.30464378657604163,"classification":"同版相邻年VA篮子稳定性核验，不是预测回测"},{"year":2024,"global_va_million_eur":95810459.233,"selected_va_million_eur":28849603.691,"coverage_ratio":0.3011112139734253,"classification":"同版相邻年VA篮子稳定性核验，不是预测回测"}],"countries":[{"code":"BE","name":"Belgium","selected_va_million":152395.06100000002,"share_pct":0.5282397035060193,"world_va_share_pct":0.15905889839165968},{"code":"BG","name":"Bulgaria","selected_va_million":29281.525,"share_pct":0.10149714815366684,"world_va_share_pct":0.030561929495391212},{"code":"CZ","name":"Czechia","selected_va_million":115799.46200000001,"share_pct":0.40139013083262953,"world_va_share_pct":0.12086306957196505},{"code":"DK","name":"Denmark","selected_va_million":108995.55900000001,"share_pct":0.37780608762401324,"world_va_share_pct":0.11376164969101688},{"code":"DE","name":"Germany","selected_va_million":1337199.7480000001,"share_pct":4.635071463450143,"world_va_share_pct":1.3956719952130532},{"code":"EE","name":"Estonia","selected_va_million":11431.931999999997,"share_pct":0.039625958548492414,"world_va_share_pct":0.011931820483397177},{"code":"IE","name":"Ireland","selected_va_million":227820.50299999997,"share_pct":0.7896833018578744,"world_va_share_pct":0.23778249767696732},{"code":"EL","name":"Greece","selected_va_million":44319.067,"share_pct":0.15362106001416545,"world_va_share_pct":0.04625702387274977},{"code":"ES","name":"Spain","selected_va_million":380519.33699999994,"share_pct":1.318975959169615,"world_va_share_pct":0.3971584522673257},{"code":"FR","name":"France","selected_va_million":669110.4410000001,"share_pct":2.3193054856720186,"world_va_share_pct":0.698368890365926},{"code":"HR","name":"Croatia","selected_va_million":21091.618999999995,"share_pct":0.0731088691058165,"world_va_share_pct":0.022013900328676648},{"code":"IT","name":"Italy","selected_va_million":589539.16,"share_pct":2.0434913640907806,"world_va_share_pct":0.6153181653855856},{"code":"CY","name":"Cyprus","selected_va_million":6758.502,"share_pct":0.023426671896045494,"world_va_share_pct":0.007054033613975382},{"code":"LV","name":"Latvia","selected_va_million":10324.754,"share_pct":0.03578820045705147,"world_va_share_pct":0.010776228485547061},{"code":"LT","name":"Lithuania","selected_va_million":23077.298000000003,"share_pct":0.0799917331522972,"world_va_share_pct":0.024086407877326493},{"code":"LU","name":"Luxembourg","selected_va_million":12982.669,"share_pct":0.04500120396471896,"world_va_share_pct":0.013550367156082242},{"code":"HU","name":"Hungary","selected_va_million":59554.729,"share_pct":0.2064317057449869,"world_va_share_pct":0.0621589015194779},{"code":"MT","name":"Malta","selected_va_million":5433.165999999999,"share_pct":0.018832723174269962,"world_va_share_pct":0.005670744137429886},{"code":"NL","name":"Netherlands","selected_va_million":254059.07799999998,"share_pct":0.88063281811825,"world_va_share_pct":0.26516841692842485},{"code":"AT","name":"Austria","selected_va_million":144110.217,"share_pct":0.49952234541425267,"world_va_share_pct":0.15041177983453827},{"code":"PL","name":"Poland","selected_va_million":269678.311,"share_pct":0.934773017641589,"world_va_share_pct":0.28147063813166096},{"code":"PT","name":"Portugal","selected_va_million":68955.139,"share_pct":0.23901589685099012,"world_va_share_pct":0.07197036685974861},{"code":"RO","name":"Romania","selected_va_million":111777.497,"share_pct":0.38744898611855255,"world_va_share_pct":0.11666523456293013},{"code":"SI","name":"Slovenia","selected_va_million":23057.357,"share_pct":0.07992261261874123,"world_va_share_pct":0.024065594909556964},{"code":"SK","name":"Slovakia","selected_va_million":45560.168999999994,"share_pct":0.15792303245473374,"world_va_share_pct":0.04755239601680951},{"code":"FI","name":"Finland","selected_va_million":75668.161,"share_pct":0.2622849236005472,"world_va_share_pct":0.07897693175228784},{"code":"SE","name":"Sweden","selected_va_million":160256.66400000002,"share_pct":0.5554900015836062,"world_va_share_pct":0.16726426872693956},{"code":"NO","name":"Norway","selected_va_million":78429.237,"share_pct":0.2718555091433266,"world_va_share_pct":0.08185874238351068},{"code":"CH","name":"Switzerland","selected_va_million":273889.50800000003,"share_pct":0.9493700881771326,"world_va_share_pct":0.2858659797610742},{"code":"UK","name":"United Kingdom","selected_va_million":727586.71,"share_pct":2.5219989771539906,"world_va_share_pct":0.7594021736505748},{"code":"ME","name":"Montenegro","selected_va_million":1275.35,"share_pct":0.004420684643227393,"world_va_share_pct":0.0013311177195158782},{"code":"MK","name":"North Macedonia","selected_va_million":4435.742,"share_pct":0.015375400118178352,"world_va_share_pct":0.004629705394911829},{"code":"AL","name":"Albania","selected_va_million":5906.106000000001,"share_pct":0.020472052452639014,"world_va_share_pct":0.00616436456654177},{"code":"RS","name":"Serbia","selected_va_million":24085.538,"share_pct":0.08348654719133555,"world_va_share_pct":0.025138735575232708},{"code":"TR","name":"Türkiye","selected_va_million":349466.368,"share_pct":1.2113385394927296,"world_va_share_pct":0.36474761815945167},{"code":"RU","name":"Russia","selected_va_million":496322.23300000007,"share_pct":1.7203779931120304,"world_va_share_pct":0.5180251059991284},{"code":"ZA","name":"South Africa","selected_va_million":81499.256,"share_pct":0.28249696901529614,"world_va_share_pct":0.0850630052840089},{"code":"CA","name":"Canada","selected_va_million":489523.658,"share_pct":1.6968124180947175,"world_va_share_pct":0.5109292470976835},{"code":"US","name":"United States","selected_va_million":5879014.654999999,"share_pct":20.378147020556934,"world_va_share_pct":6.136088587888836},{"code":"MX","name":"Mexico","selected_va_million":516560.50800000003,"share_pct":1.7905289567674292,"world_va_share_pct":0.5391483478268112},{"code":"AR","name":"Argentina","selected_va_million":144963.82200000001,"share_pct":0.5024811555564741,"world_va_share_pct":0.15130271074837945},{"code":"BR","name":"Brazil","selected_va_million":419212.72000000003,"share_pct":1.4530969800835731,"world_va_share_pct":0.4375437956940828},{"code":"CN","name":"China","selected_va_million":6552806.664999999,"share_pct":22.713680004707413,"world_va_share_pct":6.8393437600213645},{"code":"JP","name":"Japan","selected_va_million":1256649.638,"share_pct":4.355864473771014,"world_va_share_pct":1.3115996396009049},{"code":"KR","name":"South Korea","selected_va_million":658408.8019999999,"share_pct":2.282210906784133,"world_va_share_pct":0.687199296685162},{"code":"IN","name":"India","selected_va_million":1054260.738,"share_pct":3.6543335197664777,"world_va_share_pct":1.100360802400664},{"code":"ID","name":"Indonesia","selected_va_million":417942.70399999997,"share_pct":1.448694784429162,"world_va_share_pct":0.4362182452164345},{"code":"SA","name":"Saudi Arabia","selected_va_million":376039,"share_pct":1.3034459815380761,"world_va_share_pct":0.3924822018497129},{"code":"AU","name":"Australia","selected_va_million":327481.419,"share_pct":1.1351331633791628,"world_va_share_pct":0.3418013248465941},{"code":"ROW","name":"Rest of the world","selected_va_million":3755086.1890000002,"share_pct":13.016075469249678,"world_va_share_pct":3.9192862857154904}],"sector_breakdown":[{"code":"A01","name":"Crop and animal production, hunting and related service activities","va_million":3848300.8510000003,"share_pct":4.016576981059422,"detailed":false},{"code":"A02","name":"Forestry and logging","va_million":234480.407,"share_pct":0.2447336218583095,"detailed":false},{"code":"A03","name":"Fishing and aquaculture","va_million":340955.793,"share_pct":0.3558648979761539,"detailed":false},{"code":"B","name":"Mining and quarrying","va_million":3453248.193,"share_pct":3.604249703680156,"detailed":false},{"code":"C10-12","name":"Manufacture of food products; beverages and tobacco products","va_million":2290462.014,"share_pct":2.390617926618909,"detailed":true},{"code":"C13-15","name":"Manufacture of textiles, wearing apparel, leather and related products","va_million":931906.564,"share_pct":0.9726564004183619,"detailed":true},{"code":"C16","name":"Manufacture of wood and of products of wood and cork, except furniture; manufacture of articles of straw and plaiting materials","va_million":270791.996,"share_pct":0.28263302166360044,"detailed":true},{"code":"C17","name":"Manufacture of paper and paper products","va_million":314932.368,"share_pct":0.32870353667141994,"detailed":true},{"code":"C18","name":"Printing and reproduction of recorded media","va_million":187591.968,"share_pct":0.19579487406880905,"detailed":true},{"code":"C19","name":"Manufacture of coke and refined petroleum products","va_million":779665.325,"share_pct":0.8137580502604038,"detailed":true},{"code":"C20","name":"Manufacture of chemicals and chemical products","va_million":1218732.586,"share_pct":1.2720245740980975,"detailed":true},{"code":"C21","name":"Manufacture of basic pharmaceutical products and pharmaceutical preparations","va_million":828053.8230000001,"share_pct":0.8642624507062099,"detailed":true},{"code":"C22","name":"Manufacture of rubber and plastic products","va_million":577522.6390000001,"share_pct":0.6027761933543513,"detailed":true},{"code":"C23","name":"Manufacture of other non-metallic mineral products","va_million":815203.628,"share_pct":0.8508503502916301,"detailed":true},{"code":"C24","name":"Manufacture of basic metals","va_million":1069198.92,"share_pct":1.1159521920251225,"detailed":true},{"code":"C25","name":"Manufacture of fabricated metal products, except machinery and equipment","va_million":1002683.2220000001,"share_pct":1.0465279365393603,"detailed":true},{"code":"C26","name":"Manufacture of computer, electronic and optical products","va_million":1555194.7519999999,"share_pct":1.623199350519702,"detailed":true},{"code":"C27","name":"Manufacture of electrical equipment","va_million":694706.5499999999,"share_pct":0.7250842502597274,"detailed":true},{"code":"C28","name":"Manufacture of machinery and equipment n.e.c.","va_million":1255798.936,"share_pct":1.3107117386276603,"detailed":true},{"code":"C29","name":"Manufacture of motor vehicles, trailers and semi-trailers","va_million":1132509.436,"share_pct":1.1820311112859478,"detailed":true},{"code":"C30","name":"Manufacture of other transport equipment","va_million":476207.10199999996,"share_pct":0.49703039293645285,"detailed":true},{"code":"C31_32","name":"Manufacture of furniture; other manufacturing","va_million":464097.57399999996,"share_pct":0.4843913469523908,"detailed":true},{"code":"C33","name":"Repair and installation of machinery and equipment","va_million":276375.529,"share_pct":0.2884607079566193,"detailed":true},{"code":"D35","name":"Electricity, gas, steam and air conditioning supply","va_million":1624631.7719999999,"share_pct":1.695672669775105,"detailed":true},{"code":"E36","name":"Water collection, treatment and supply","va_million":161689.35199999998,"share_pct":0.16875960442564011,"detailed":true},{"code":"E37-39","name":"Sewerage, waste management, remediation activities","va_million":441554.385,"share_pct":0.460862403264544,"detailed":true},{"code":"F","name":"Construction","va_million":5569096.646,"share_pct":5.812618675020227,"detailed":true},{"code":"G45","name":"Wholesale and retail trade and repair of motor vehicles and motorcycles","va_million":1312341.7049999998,"share_pct":1.3697269750148424,"detailed":false},{"code":"G46","name":"Wholesale trade, except of motor vehicles and motorcycles","va_million":5456945.807,"share_pct":5.695563773188202,"detailed":false},{"code":"G47","name":"Retail trade, except of motor vehicles and motorcycles","va_million":3653406.557,"share_pct":3.8131604693756196,"detailed":false},{"code":"H49","name":"Land transport and transport via pipelines","va_million":2296642.8359999997,"share_pct":2.3970690197975446,"detailed":false},{"code":"H50","name":"Water transport","va_million":336661.281,"share_pct":0.35138259819972106,"detailed":false},{"code":"H51","name":"Air transport","va_million":363825.12299999996,"share_pct":0.3797342439568306,"detailed":false},{"code":"H52","name":"Warehousing and support activities for transportation","va_million":1077337.1030000001,"share_pct":1.1244462364803411,"detailed":true},{"code":"H53","name":"Postal and courier activities","va_million":321099.55100000004,"share_pct":0.3351403944522621,"detailed":false},{"code":"I","name":"Accommodation and food service activities","va_million":2396843.428,"share_pct":2.501651121587,"detailed":false},{"code":"J58","name":"Publishing activities","va_million":711073.874,"share_pct":0.742167274525582,"detailed":false},{"code":"J59_60","name":"Motion picture, video, television programme production; programming and broadcasting activities","va_million":419449.57800000004,"share_pct":0.43779101087486383,"detailed":false},{"code":"J61","name":"Telecommunications","va_million":1319020.7030000002,"share_pct":1.37669802812686,"detailed":true},{"code":"J62_63","name":"Computer programming, consultancy, and information service activities","va_million":2514638.798,"share_pct":2.624597374995028,"detailed":true},{"code":"K64","name":"Financial service activities, except insurance and pension funding","va_million":4106783.774,"share_pct":4.286362686158069,"detailed":false},{"code":"K65","name":"Insurance, reinsurance and pension funding, except compulsory social security","va_million":1075882.879,"share_pct":1.1229284230686931,"detailed":false},{"code":"K66","name":"Activities auxiliary to financial services and insurance activities","va_million":742255.891,"share_pct":0.77471279956494,"detailed":false},{"code":"L","name":"Real estate activities","va_million":9195509.172,"share_pct":9.597604735029586,"detailed":false},{"code":"M69_70","name":"Legal and accounting activities; activities of head offices; management consultancy activities","va_million":2694044.3789999997,"share_pct":2.811847892773788,"detailed":false},{"code":"M71","name":"Architectural and engineering activities; technical testing and analysis","va_million":891462.267,"share_pct":0.930443580102321,"detailed":false},{"code":"M72","name":"Scientific research and development","va_million":629392.595,"share_pct":0.6569142868519079,"detailed":false},{"code":"M73","name":"Advertising and market research","va_million":364019.791,"share_pct":0.37993742427926974,"detailed":false},{"code":"M74_75","name":"Other professional, scientific and technical activities; veterinary activities","va_million":554565.861,"share_pct":0.5788155755013757,"detailed":false},{"code":"N77","name":"Rental and leasing activities","va_million":735307.6059999999,"share_pct":0.7674606842367976,"detailed":false},{"code":"N78","name":"Employment activities","va_million":773692.506,"share_pct":0.8075240555088761,"detailed":false},{"code":"N79","name":"Travel agency, tour operator reservation service and related activities","va_million":232203.776,"share_pct":0.24235743973975446,"detailed":false},{"code":"N80-82","name":"Security and investigation, service and landscape, office administrative and support activities","va_million":1380246.548,"share_pct":1.4406011191778125,"detailed":false},{"code":"O84","name":"Public administration and defence; compulsory social security","va_million":6324277.925999999,"share_pct":6.600822057036678,"detailed":false},{"code":"P85","name":"Education","va_million":4446932.333999999,"share_pct":4.641385052946643,"detailed":false},{"code":"Q86","name":"Human health activities","va_million":4035247.5080000004,"share_pct":4.211698326366167,"detailed":false},{"code":"Q87_88","name":"Residential care activities and social work activities without accommodation","va_million":1276946.3209999998,"share_pct":1.332783843457647,"detailed":false},{"code":"R90-92","name":"Creative, arts and entertainment activities; libraries, archives, museums and other cultural activities; gambling and betting activities","va_million":527736.326,"share_pct":0.5508128551149161,"detailed":false},{"code":"R93","name":"Sports activities and amusement and recreation activities","va_million":337576.30799999996,"share_pct":0.35233763693695824,"detailed":false},{"code":"S94","name":"Activities of membership organisations","va_million":498823.74000000005,"share_pct":0.5206359973569463,"detailed":false},{"code":"S95","name":"Repair of computers and personal and household goods","va_million":184375.666,"share_pct":0.1924379315953591,"detailed":false},{"code":"S96","name":"Other personal service activities","va_million":620769.7580000001,"share_pct":0.6479143957449985,"detailed":false},{"code":"T","name":"Activities of households as employers; undifferentiated goods- and services-producing activities of households for own use","va_million":187527.626,"share_pct":0.19572771856145096,"detailed":false},{"code":"U","name":"Activities of extraterritorial organisations and bodies","va_million":0,"share_pct":0,"detailed":false}],"scenarios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报告条件测算，非AI因果贡献。篮子内正最终需求净额外生增加，参照年增长2.5%，固定2024技术系数。</a:t>
            </a:r>
          </a:p>
          <a:p xmlns:a="http://schemas.openxmlformats.org/drawingml/2006/main">
            <a:r>
              <a:t>模型results.json：</a:t>
            </a:r>
          </a:p>
          <a:p xmlns:a="http://schemas.openxmlformats.org/drawingml/2006/main">
            <a:r>
              <a:t>官方来源：https://ec.europa.eu/eurostat/api/dissemination/statistics/1.0/data/naio_10_fcp_ii4?lang=en&amp;time=2024</a:t>
            </a:r>
          </a:p>
          <a:p xmlns:a="http://schemas.openxmlformats.org/drawingml/2006/main">
            <a:r>
              <a:t>详细行业篮子：所有制造业C+D35+E36+E37-39+F+H52+J61+J62_63。</a:t>
            </a:r>
          </a:p>
          <a:p xmlns:a="http://schemas.openxmlformats.org/drawingml/2006/main">
            <a:r>
              <a:t>本报告固定系数条件测算，情景参数为报告假设，不是官方预测。</a:t>
            </a:r>
          </a:p>
          <a:p xmlns:a="http://schemas.openxmlformats.org/drawingml/2006/main">
            <a:r>
              <a:t>{"classification":"本报告条件测算；不是官方预测；不是AI收入或因果贡献","source":{"path":"/mnt/documents/03-个人与创作/个人文档/创意工作台/AI基建未来研究报告/模型/data/figaro2024-normalized.npz","sha256":"3fc6b4eb2485087681a2e711f24463b2d8f381c4c3403062af08614ceae54b82","edition":"Eurostat FIGARO 2026; updated 2026-07-20","base_year":2024,"publisher":"Eurostat","dataset":"naio_10_fcp_ii4","raw_audit":"data/figaro2024-download-audit.json","methodology_url":"https://ec.europa.eu/eurostat/cache/metadata/en/naio_10_fcp_esms.htm"},"coverage":{"base_year":2024,"publisher":"Eurostat","edition":"FIGARO 2026; updated 2026-07-20","unit":"current million EUR at basic prices","global_value_added":95810459.23300001,"detailed_value_added":28849603.691,"coverage_fraction":0.3011112139734252,"detailed_industries":["C10-12","C13-15","C16","C17","C18","C19","C20","C21","C22","C23","C24","C25","C26","C27","C28","C29","C30","C31_32","C33","D35","E36","E37-39","F","H52","J61","J62_63"],"countries_including_ROW":50,"original_nodes":3200,"detailed_nodes":1300,"va_definition":"B2A3G+D1+D29X39 by industry, c_orig=DOM; product taxes D21X31 excluded","raw_source_sha256":"5b92ac61746577140ac944fb66d83e25f3e6afdfc83db20811d0530dd72f7a57","ratio":0.3011112139734252,"world_va_million":95810459.23300001,"selected_va_million":28849603.691,"year":2024,"industries":["C10-12","C13-15","C16","C17","C18","C19","C20","C21","C22","C23","C24","C25","C26","C27","C28","C29","C30","C31_32","C33","D35","E36","E37-39","F","H52","J61","J62_63"],"detail_cell_count":1300,"rest_cell_count":50},"aggregation":{"nodes":1350,"remaining_economy":"每经济体一个REST节点；保留双向中间投入反馈","country_industry_detail":true},"parameters":{"classification":"本报告条件测算假设；不是OECD、政府或企业预测","base_year":2024,"horizon":2030,"counterfactual_final_demand_growth_annual":0.025,"preferred_basket":"所有制造业C + D35 + E36 + E37-39 + F + H52 + J61 + J62_63","selection_rationale":"制造业应用与算力设备供给，加上能源、水及废物处理、建设、通信、IT与仓储支撑；整行业纳入详细刻画不等于认定为AI产业。","core_sectors":["C26","C27","C28","J62_63"],"scenario_terminal_final_demand_uplifts":{"零冲击":{"uniform_selected":0},"需求增加5%":{"uniform_selected":0.05},"需求增加10%":{"uniform_selected":0.1}},"scenario_interpretation":"2030年篮子内完整行业正最终需求相对参照路径的外生增幅；非正最终需求净额不变，线性爬坡。不是AI采用率、AI因果增益、Token预测或AI收入。","sensitivity":{"shock_scale":[0.5,1,1.5],"intermediate_intensity_multiplier":[0.95,1,1.05]}},"validation":{"original_row_balance_max_abs_million_eur":3.725290298461914e-9,"original_column_balance_max_abs_million_eur":3.055902197957039e-10,"aggregate_row_balance_max_abs_million_eur":5.587935447692871e-9,"aggregate_column_balance_max_abs_million_eur":6.28642737865448e-9,"zero_shock_baseline_max_abs_million_eur":1.30385160446167e-8,"zero_shock_baseline_relative_linf":3.8589765010942743e-16,"aggregation_va_conservation_abs":1.4901161193847656e-8,"aggregation_intermediate_conservation_abs":1.4901161193847656e-8,"no_duplicate_nodes":true,"coverage_complement_sum":0.9999999999999999,"negative_final_demand_nodes":64,"zero_output_nodes":67,"negative_va_nodes":7,"negative_va_total_million_eur":-1542.9699999999996,"negative_intermediate_cells":0,"baseline_residual":3.8589765010942743e-16,"baseline_row_relative_linf":7.988746464953676e-16,"scenario_solve_max_residual":3.681179805425927e-10},"scenarios_2030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,"sensitivity":[{"intermediate_intensity_multiplier":0.95,"shock_scale":0.5,"delta_va_million_eur_2024prices":1063122.526574301,"delta_output_million_eur_2024prices":2503586.1088333777,"primary_coefficient_min":-0.4572815533980563,"interpretation":"会计结构敏感性；原表少量营业亏损节点保留；不是技术进步估计","solve_residual_linf":2.6193447411060333e-10},{"intermediate_intensity_multiplier":0.95,"shock_scale":1,"delta_va_million_eur_2024prices":2126245.053148602,"delta_output_million_eur_2024prices":5007172.217666755,"primary_coefficient_min":-0.4572815533980563,"interpretation":"会计结构敏感性；原表少量营业亏损节点保留；不是技术进步估计","solve_residual_linf":2.6193447411060333e-10},{"intermediate_intensity_multiplier":0.95,"shock_scale":1.5,"delta_va_million_eur_2024prices":3189367.5797229027,"delta_output_million_eur_2024prices":7510758.326500133,"primary_coefficient_min":-0.4572815533980563,"interpretation":"会计结构敏感性；原表少量营业亏损节点保留；不是技术进步估计","solve_residual_linf":2.6193447411060333e-10},{"intermediate_intensity_multiplier":1,"shock_scale":0.5,"delta_va_million_eur_2024prices":1063601.954491064,"delta_output_million_eur_2024prices":2665480.4267432764,"primary_coefficient_min":-0.5339805825242707,"interpretation":"会计结构敏感性；原表少量营业亏损节点保留；不是技术进步估计","solve_residual_linf":2.473825588822365e-10},{"intermediate_intensity_multiplier":1,"shock_scale":1,"delta_va_million_eur_2024prices":2127203.908982128,"delta_output_million_eur_2024prices":5330960.853486553,"primary_coefficient_min":-0.5339805825242707,"interpretation":"会计结构敏感性；原表少量营业亏损节点保留；不是技术进步估计","solve_residual_linf":2.473825588822365e-10},{"intermediate_intensity_multiplier":1,"shock_scale":1.5,"delta_va_million_eur_2024prices":3190805.8634731923,"delta_output_million_eur_2024prices":7996441.280229829,"primary_coefficient_min":-0.5339805825242707,"interpretation":"会计结构敏感性；原表少量营业亏损节点保留；不是技术进步估计","solve_residual_linf":2.473825588822365e-10},{"intermediate_intensity_multiplier":1.05,"shock_scale":0.5,"delta_va_million_eur_2024prices":1064136.3949903944,"delta_output_million_eur_2024prices":2847989.356827298,"primary_coefficient_min":-0.6106796116504851,"interpretation":"会计结构敏感性；原表少量营业亏损节点保留；不是技术进步估计","solve_residual_linf":1.7544721231388394e-10},{"intermediate_intensity_multiplier":1.05,"shock_scale":1,"delta_va_million_eur_2024prices":2128272.7899807887,"delta_output_million_eur_2024prices":5695978.713654596,"primary_coefficient_min":-0.6106796116504851,"interpretation":"会计结构敏感性；原表少量营业亏损节点保留；不是技术进步估计","solve_residual_linf":1.7544721231388394e-10},{"intermediate_intensity_multiplier":1.05,"shock_scale":1.5,"delta_va_million_eur_2024prices":3192409.1849711826,"delta_output_million_eur_2024prices":8543968.070481895,"primary_coefficient_min":-0.6106796116504851,"interpretation":"会计结构敏感性；原表少量营业亏损节点保留；不是技术进步估计","solve_residual_linf":1.7544721231388394e-10}],"limitations":["2024现价表固定技术系数；未来金额按2024价格尺度解释，不是2030名义欧元","未估计价格、供给瓶颈、替代、就业或生产率；冲击只是最终需求条件","行业整块覆盖不是AI活动份额；VA增量不称新增AI收入","完整全球VA含ROW；不是GDP，未加产品税净额","行业聚合导致产业结构变化误差；未回测2023，不声称预测能力已验证"],"historical_coverage":[{"year":2023,"global_va_million_eur":92632209.697,"selected_va_million_eur":28219827.121,"coverage_ratio":0.30464378657604163,"classification":"同版相邻年VA篮子稳定性核验，不是预测回测"},{"year":2024,"global_va_million_eur":95810459.233,"selected_va_million_eur":28849603.691,"coverage_ratio":0.3011112139734253,"classification":"同版相邻年VA篮子稳定性核验，不是预测回测"}],"countries":[{"code":"BE","name":"Belgium","selected_va_million":152395.06100000002,"share_pct":0.5282397035060193,"world_va_share_pct":0.15905889839165968},{"code":"BG","name":"Bulgaria","selected_va_million":29281.525,"share_pct":0.10149714815366684,"world_va_share_pct":0.030561929495391212},{"code":"CZ","name":"Czechia","selected_va_million":115799.46200000001,"share_pct":0.40139013083262953,"world_va_share_pct":0.12086306957196505},{"code":"DK","name":"Denmark","selected_va_million":108995.55900000001,"share_pct":0.37780608762401324,"world_va_share_pct":0.11376164969101688},{"code":"DE","name":"Germany","selected_va_million":1337199.7480000001,"share_pct":4.635071463450143,"world_va_share_pct":1.3956719952130532},{"code":"EE","name":"Estonia","selected_va_million":11431.931999999997,"share_pct":0.039625958548492414,"world_va_share_pct":0.011931820483397177},{"code":"IE","name":"Ireland","selected_va_million":227820.50299999997,"share_pct":0.7896833018578744,"world_va_share_pct":0.23778249767696732},{"code":"EL","name":"Greece","selected_va_million":44319.067,"share_pct":0.15362106001416545,"world_va_share_pct":0.04625702387274977},{"code":"ES","name":"Spain","selected_va_million":380519.33699999994,"share_pct":1.318975959169615,"world_va_share_pct":0.3971584522673257},{"code":"FR","name":"France","selected_va_million":669110.4410000001,"share_pct":2.3193054856720186,"world_va_share_pct":0.698368890365926},{"code":"HR","name":"Croatia","selected_va_million":21091.618999999995,"share_pct":0.0731088691058165,"world_va_share_pct":0.022013900328676648},{"code":"IT","name":"Italy","selected_va_million":589539.16,"share_pct":2.0434913640907806,"world_va_share_pct":0.6153181653855856},{"code":"CY","name":"Cyprus","selected_va_million":6758.502,"share_pct":0.023426671896045494,"world_va_share_pct":0.007054033613975382},{"code":"LV","name":"Latvia","selected_va_million":10324.754,"share_pct":0.03578820045705147,"world_va_share_pct":0.010776228485547061},{"code":"LT","name":"Lithuania","selected_va_million":23077.298000000003,"share_pct":0.0799917331522972,"world_va_share_pct":0.024086407877326493},{"code":"LU","name":"Luxembourg","selected_va_million":12982.669,"share_pct":0.04500120396471896,"world_va_share_pct":0.013550367156082242},{"code":"HU","name":"Hungary","selected_va_million":59554.729,"share_pct":0.2064317057449869,"world_va_share_pct":0.0621589015194779},{"code":"MT","name":"Malta","selected_va_million":5433.165999999999,"share_pct":0.018832723174269962,"world_va_share_pct":0.005670744137429886},{"code":"NL","name":"Netherlands","selected_va_million":254059.07799999998,"share_pct":0.88063281811825,"world_va_share_pct":0.26516841692842485},{"code":"AT","name":"Austria","selected_va_million":144110.217,"share_pct":0.49952234541425267,"world_va_share_pct":0.15041177983453827},{"code":"PL","name":"Poland","selected_va_million":269678.311,"share_pct":0.934773017641589,"world_va_share_pct":0.28147063813166096},{"code":"PT","name":"Portugal","selected_va_million":68955.139,"share_pct":0.23901589685099012,"world_va_share_pct":0.07197036685974861},{"code":"RO","name":"Romania","selected_va_million":111777.497,"share_pct":0.38744898611855255,"world_va_share_pct":0.11666523456293013},{"code":"SI","name":"Slovenia","selected_va_million":23057.357,"share_pct":0.07992261261874123,"world_va_share_pct":0.024065594909556964},{"code":"SK","name":"Slovakia","selected_va_million":45560.168999999994,"share_pct":0.15792303245473374,"world_va_share_pct":0.04755239601680951},{"code":"FI","name":"Finland","selected_va_million":75668.161,"share_pct":0.2622849236005472,"world_va_share_pct":0.07897693175228784},{"code":"SE","name":"Sweden","selected_va_million":160256.66400000002,"share_pct":0.5554900015836062,"world_va_share_pct":0.16726426872693956},{"code":"NO","name":"Norway","selected_va_million":78429.237,"share_pct":0.2718555091433266,"world_va_share_pct":0.08185874238351068},{"code":"CH","name":"Switzerland","selected_va_million":273889.50800000003,"share_pct":0.9493700881771326,"world_va_share_pct":0.2858659797610742},{"code":"UK","name":"United Kingdom","selected_va_million":727586.71,"share_pct":2.5219989771539906,"world_va_share_pct":0.7594021736505748},{"code":"ME","name":"Montenegro","selected_va_million":1275.35,"share_pct":0.004420684643227393,"world_va_share_pct":0.0013311177195158782},{"code":"MK","name":"North Macedonia","selected_va_million":4435.742,"share_pct":0.015375400118178352,"world_va_share_pct":0.004629705394911829},{"code":"AL","name":"Albania","selected_va_million":5906.106000000001,"share_pct":0.020472052452639014,"world_va_share_pct":0.00616436456654177},{"code":"RS","name":"Serbia","selected_va_million":24085.538,"share_pct":0.08348654719133555,"world_va_share_pct":0.025138735575232708},{"code":"TR","name":"Türkiye","selected_va_million":349466.368,"share_pct":1.2113385394927296,"world_va_share_pct":0.36474761815945167},{"code":"RU","name":"Russia","selected_va_million":496322.23300000007,"share_pct":1.7203779931120304,"world_va_share_pct":0.5180251059991284},{"code":"ZA","name":"South Africa","selected_va_million":81499.256,"share_pct":0.28249696901529614,"world_va_share_pct":0.0850630052840089},{"code":"CA","name":"Canada","selected_va_million":489523.658,"share_pct":1.6968124180947175,"world_va_share_pct":0.5109292470976835},{"code":"US","name":"United States","selected_va_million":5879014.654999999,"share_pct":20.378147020556934,"world_va_share_pct":6.136088587888836},{"code":"MX","name":"Mexico","selected_va_million":516560.50800000003,"share_pct":1.7905289567674292,"world_va_share_pct":0.5391483478268112},{"code":"AR","name":"Argentina","selected_va_million":144963.82200000001,"share_pct":0.5024811555564741,"world_va_share_pct":0.15130271074837945},{"code":"BR","name":"Brazil","selected_va_million":419212.72000000003,"share_pct":1.4530969800835731,"world_va_share_pct":0.4375437956940828},{"code":"CN","name":"China","selected_va_million":6552806.664999999,"share_pct":22.713680004707413,"world_va_share_pct":6.8393437600213645},{"code":"JP","name":"Japan","selected_va_million":1256649.638,"share_pct":4.355864473771014,"world_va_share_pct":1.3115996396009049},{"code":"KR","name":"South Korea","selected_va_million":658408.8019999999,"share_pct":2.282210906784133,"world_va_share_pct":0.687199296685162},{"code":"IN","name":"India","selected_va_million":1054260.738,"share_pct":3.6543335197664777,"world_va_share_pct":1.100360802400664},{"code":"ID","name":"Indonesia","selected_va_million":417942.70399999997,"share_pct":1.448694784429162,"world_va_share_pct":0.4362182452164345},{"code":"SA","name":"Saudi Arabia","selected_va_million":376039,"share_pct":1.3034459815380761,"world_va_share_pct":0.3924822018497129},{"code":"AU","name":"Australia","selected_va_million":327481.419,"share_pct":1.1351331633791628,"world_va_share_pct":0.3418013248465941},{"code":"ROW","name":"Rest of the world","selected_va_million":3755086.1890000002,"share_pct":13.016075469249678,"world_va_share_pct":3.9192862857154904}],"sector_breakdown":[{"code":"A01","name":"Crop and animal production, hunting and related service activities","va_million":3848300.8510000003,"share_pct":4.016576981059422,"detailed":false},{"code":"A02","name":"Forestry and logging","va_million":234480.407,"share_pct":0.2447336218583095,"detailed":false},{"code":"A03","name":"Fishing and aquaculture","va_million":340955.793,"share_pct":0.3558648979761539,"detailed":false},{"code":"B","name":"Mining and quarrying","va_million":3453248.193,"share_pct":3.604249703680156,"detailed":false},{"code":"C10-12","name":"Manufacture of food products; beverages and tobacco products","va_million":2290462.014,"share_pct":2.390617926618909,"detailed":true},{"code":"C13-15","name":"Manufacture of textiles, wearing apparel, leather and related products","va_million":931906.564,"share_pct":0.9726564004183619,"detailed":true},{"code":"C16","name":"Manufacture of wood and of products of wood and cork, except furniture; manufacture of articles of straw and plaiting materials","va_million":270791.996,"share_pct":0.28263302166360044,"detailed":true},{"code":"C17","name":"Manufacture of paper and paper products","va_million":314932.368,"share_pct":0.32870353667141994,"detailed":true},{"code":"C18","name":"Printing and reproduction of recorded media","va_million":187591.968,"share_pct":0.19579487406880905,"detailed":true},{"code":"C19","name":"Manufacture of coke and refined petroleum products","va_million":779665.325,"share_pct":0.8137580502604038,"detailed":true},{"code":"C20","name":"Manufacture of chemicals and chemical products","va_million":1218732.586,"share_pct":1.2720245740980975,"detailed":true},{"code":"C21","name":"Manufacture of basic pharmaceutical products and pharmaceutical preparations","va_million":828053.8230000001,"share_pct":0.8642624507062099,"detailed":true},{"code":"C22","name":"Manufacture of rubber and plastic products","va_million":577522.6390000001,"share_pct":0.6027761933543513,"detailed":true},{"code":"C23","name":"Manufacture of other non-metallic mineral products","va_million":815203.628,"share_pct":0.8508503502916301,"detailed":true},{"code":"C24","name":"Manufacture of basic metals","va_million":1069198.92,"share_pct":1.1159521920251225,"detailed":true},{"code":"C25","name":"Manufacture of fabricated metal products, except machinery and equipment","va_million":1002683.2220000001,"share_pct":1.0465279365393603,"detailed":true},{"code":"C26","name":"Manufacture of computer, electronic and optical products","va_million":1555194.7519999999,"share_pct":1.623199350519702,"detailed":true},{"code":"C27","name":"Manufacture of electrical equipment","va_million":694706.5499999999,"share_pct":0.7250842502597274,"detailed":true},{"code":"C28","name":"Manufacture of machinery and equipment n.e.c.","va_million":1255798.936,"share_pct":1.3107117386276603,"detailed":true},{"code":"C29","name":"Manufacture of motor vehicles, trailers and semi-trailers","va_million":1132509.436,"share_pct":1.1820311112859478,"detailed":true},{"code":"C30","name":"Manufacture of other transport equipment","va_million":476207.10199999996,"share_pct":0.49703039293645285,"detailed":true},{"code":"C31_32","name":"Manufacture of furniture; other manufacturing","va_million":464097.57399999996,"share_pct":0.4843913469523908,"detailed":true},{"code":"C33","name":"Repair and installation of machinery and equipment","va_million":276375.529,"share_pct":0.2884607079566193,"detailed":true},{"code":"D35","name":"Electricity, gas, steam and air conditioning supply","va_million":1624631.7719999999,"share_pct":1.695672669775105,"detailed":true},{"code":"E36","name":"Water collection, treatment and supply","va_million":161689.35199999998,"share_pct":0.16875960442564011,"detailed":true},{"code":"E37-39","name":"Sewerage, waste management, remediation activities","va_million":441554.385,"share_pct":0.460862403264544,"detailed":true},{"code":"F","name":"Construction","va_million":5569096.646,"share_pct":5.812618675020227,"detailed":true},{"code":"G45","name":"Wholesale and retail trade and repair of motor vehicles and motorcycles","va_million":1312341.7049999998,"share_pct":1.3697269750148424,"detailed":false},{"code":"G46","name":"Wholesale trade, except of motor vehicles and motorcycles","va_million":5456945.807,"share_pct":5.695563773188202,"detailed":false},{"code":"G47","name":"Retail trade, except of motor vehicles and motorcycles","va_million":3653406.557,"share_pct":3.8131604693756196,"detailed":false},{"code":"H49","name":"Land transport and transport via pipelines","va_million":2296642.8359999997,"share_pct":2.3970690197975446,"detailed":false},{"code":"H50","name":"Water transport","va_million":336661.281,"share_pct":0.35138259819972106,"detailed":false},{"code":"H51","name":"Air transport","va_million":363825.12299999996,"share_pct":0.3797342439568306,"detailed":false},{"code":"H52","name":"Warehousing and support activities for transportation","va_million":1077337.1030000001,"share_pct":1.1244462364803411,"detailed":true},{"code":"H53","name":"Postal and courier activities","va_million":321099.55100000004,"share_pct":0.3351403944522621,"detailed":false},{"code":"I","name":"Accommodation and food service activities","va_million":2396843.428,"share_pct":2.501651121587,"detailed":false},{"code":"J58","name":"Publishing activities","va_million":711073.874,"share_pct":0.742167274525582,"detailed":false},{"code":"J59_60","name":"Motion picture, video, television programme production; programming and broadcasting activities","va_million":419449.57800000004,"share_pct":0.43779101087486383,"detailed":false},{"code":"J61","name":"Telecommunications","va_million":1319020.7030000002,"share_pct":1.37669802812686,"detailed":true},{"code":"J62_63","name":"Computer programming, consultancy, and information service activities","va_million":2514638.798,"share_pct":2.624597374995028,"detailed":true},{"code":"K64","name":"Financial service activities, except insurance and pension funding","va_million":4106783.774,"share_pct":4.286362686158069,"detailed":false},{"code":"K65","name":"Insurance, reinsurance and pension funding, except compulsory social security","va_million":1075882.879,"share_pct":1.1229284230686931,"detailed":false},{"code":"K66","name":"Activities auxiliary to financial services and insurance activities","va_million":742255.891,"share_pct":0.77471279956494,"detailed":false},{"code":"L","name":"Real estate activities","va_million":9195509.172,"share_pct":9.597604735029586,"detailed":false},{"code":"M69_70","name":"Legal and accounting activities; activities of head offices; management consultancy activities","va_million":2694044.3789999997,"share_pct":2.811847892773788,"detailed":false},{"code":"M71","name":"Architectural and engineering activities; technical testing and analysis","va_million":891462.267,"share_pct":0.930443580102321,"detailed":false},{"code":"M72","name":"Scientific research and development","va_million":629392.595,"share_pct":0.6569142868519079,"detailed":false},{"code":"M73","name":"Advertising and market research","va_million":364019.791,"share_pct":0.37993742427926974,"detailed":false},{"code":"M74_75","name":"Other professional, scientific and technical activities; veterinary activities","va_million":554565.861,"share_pct":0.5788155755013757,"detailed":false},{"code":"N77","name":"Rental and leasing activities","va_million":735307.6059999999,"share_pct":0.7674606842367976,"detailed":false},{"code":"N78","name":"Employment activities","va_million":773692.506,"share_pct":0.8075240555088761,"detailed":false},{"code":"N79","name":"Travel agency, tour operator reservation service and related activities","va_million":232203.776,"share_pct":0.24235743973975446,"detailed":false},{"code":"N80-82","name":"Security and investigation, service and landscape, office administrative and support activities","va_million":1380246.548,"share_pct":1.4406011191778125,"detailed":false},{"code":"O84","name":"Public administration and defence; compulsory social security","va_million":6324277.925999999,"share_pct":6.600822057036678,"detailed":false},{"code":"P85","name":"Education","va_million":4446932.333999999,"share_pct":4.641385052946643,"detailed":false},{"code":"Q86","name":"Human health activities","va_million":4035247.5080000004,"share_pct":4.211698326366167,"detailed":false},{"code":"Q87_88","name":"Residential care activities and social work activities without accommodation","va_million":1276946.3209999998,"share_pct":1.332783843457647,"detailed":false},{"code":"R90-92","name":"Creative, arts and entertainment activities; libraries, archives, museums and other cultural activities; gambling and betting activities","va_million":527736.326,"share_pct":0.5508128551149161,"detailed":false},{"code":"R93","name":"Sports activities and amusement and recreation activities","va_million":337576.30799999996,"share_pct":0.35233763693695824,"detailed":false},{"code":"S94","name":"Activities of membership organisations","va_million":498823.74000000005,"share_pct":0.5206359973569463,"detailed":false},{"code":"S95","name":"Repair of computers and personal and household goods","va_million":184375.666,"share_pct":0.1924379315953591,"detailed":false},{"code":"S96","name":"Other personal service activities","va_million":620769.7580000001,"share_pct":0.6479143957449985,"detailed":false},{"code":"T","name":"Activities of households as employers; undifferentiated goods- and services-producing activities of households for own use","va_million":187527.626,"share_pct":0.19572771856145096,"detailed":false},{"code":"U","name":"Activities of extraterritorial organisations and bodies","va_million":0,"share_pct":0,"detailed":false}],"scenarios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我们的建议。具体项目须验证合同与经营数据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514ed340db49f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992f7348bc42e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83569d24e74b6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48a813864c487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25febdbea7472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a9413b1d5843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B60E70-5271-435E-B7A9-2DD913B19A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F4DAB97-B000-4856-98B0-1B2A330CF5B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D3FF643-2D66-41C8-845D-BAE4D38DF3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9D6B79-1032-4AF5-A2A2-2E94AE5EF6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85A30AC-1D8B-4AA1-A98A-4D0FA1EB27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12DCC66-9C9F-4798-9963-5EC8D4B6F0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AF8EB81-4263-4A47-A172-79BD7103DC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16A4739-0AE4-497D-9679-672FB7D422F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B9B20D-5DF8-411A-9D29-9C978E186E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8DFDADE-65EC-43F0-AC5C-9E0325CEAF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a05605a3ad4e75" /><Relationship Type="http://schemas.openxmlformats.org/officeDocument/2006/relationships/slideLayout" Target="/ppt/slideLayouts/slideLayout1.xml" Id="Rd8b5f9b24a204898" /><Relationship Type="http://schemas.openxmlformats.org/officeDocument/2006/relationships/slideLayout" Target="/ppt/slideLayouts/slideLayout2.xml" Id="R6eabe5c548cd45ff" /><Relationship Type="http://schemas.openxmlformats.org/officeDocument/2006/relationships/slideLayout" Target="/ppt/slideLayouts/slideLayout3.xml" Id="R0d991e46347049c0" /><Relationship Type="http://schemas.openxmlformats.org/officeDocument/2006/relationships/slideLayout" Target="/ppt/slideLayouts/slideLayout4.xml" Id="R48517706200e4b46" /><Relationship Type="http://schemas.openxmlformats.org/officeDocument/2006/relationships/slideLayout" Target="/ppt/slideLayouts/slideLayout5.xml" Id="Rca5df84665084391" /><Relationship Type="http://schemas.openxmlformats.org/officeDocument/2006/relationships/slideLayout" Target="/ppt/slideLayouts/slideLayout6.xml" Id="R8ae0031ddfdc4c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b5f9b24a204898"/>
    <p:sldLayoutId xmlns:r="http://schemas.openxmlformats.org/officeDocument/2006/relationships" id="2147483650" r:id="R6eabe5c548cd45ff"/>
    <p:sldLayoutId xmlns:r="http://schemas.openxmlformats.org/officeDocument/2006/relationships" id="2147483651" r:id="R0d991e46347049c0"/>
    <p:sldLayoutId xmlns:r="http://schemas.openxmlformats.org/officeDocument/2006/relationships" id="2147483652" r:id="R48517706200e4b46"/>
    <p:sldLayoutId xmlns:r="http://schemas.openxmlformats.org/officeDocument/2006/relationships" id="2147483653" r:id="Rca5df84665084391"/>
    <p:sldLayoutId xmlns:r="http://schemas.openxmlformats.org/officeDocument/2006/relationships" id="2147483654" r:id="R8ae0031ddfdc4c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f368ac3e3a4260" /><Relationship Type="http://schemas.openxmlformats.org/officeDocument/2006/relationships/image" Target="/ppt/media/image.png" Id="Ra40a4c4dbe9347a9" /><Relationship Type="http://schemas.openxmlformats.org/officeDocument/2006/relationships/image" Target="/ppt/media/image2.png" Id="R4f256b1592b84b2e" /><Relationship Type="http://schemas.openxmlformats.org/officeDocument/2006/relationships/notesSlide" Target="/ppt/notesSlides/notesSlide1.xml" Id="R041d104565db48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ab25a977f742d6" /><Relationship Type="http://schemas.openxmlformats.org/officeDocument/2006/relationships/notesSlide" Target="/ppt/notesSlides/notesSlide2.xml" Id="R206a317b69e94d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50c13099934f66" /><Relationship Type="http://schemas.openxmlformats.org/officeDocument/2006/relationships/notesSlide" Target="/ppt/notesSlides/notesSlide3.xml" Id="R6686a42a7e474f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44b5c0f9c64408" /><Relationship Type="http://schemas.openxmlformats.org/officeDocument/2006/relationships/chart" Target="/ppt/slides/charts/chart1.xml" Id="R2324b8510fea4f21" /><Relationship Type="http://schemas.openxmlformats.org/officeDocument/2006/relationships/notesSlide" Target="/ppt/notesSlides/notesSlide4.xml" Id="R516ba3a43bdd41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6a3f4e736a43ff" /><Relationship Type="http://schemas.openxmlformats.org/officeDocument/2006/relationships/notesSlide" Target="/ppt/notesSlides/notesSlide5.xml" Id="Rc56ec0b3aa7e49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6c83bc373f4374" /><Relationship Type="http://schemas.openxmlformats.org/officeDocument/2006/relationships/chart" Target="/ppt/slides/charts/chart2.xml" Id="Rb1fc927a911d4020" /><Relationship Type="http://schemas.openxmlformats.org/officeDocument/2006/relationships/notesSlide" Target="/ppt/notesSlides/notesSlide6.xml" Id="R9f952ea770ac42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d4a4a501f14811" /><Relationship Type="http://schemas.openxmlformats.org/officeDocument/2006/relationships/image" Target="/ppt/media/image3.png" Id="Re8ce4320db264916" /><Relationship Type="http://schemas.openxmlformats.org/officeDocument/2006/relationships/notesSlide" Target="/ppt/notesSlides/notesSlide7.xml" Id="R2bf4a370d56a47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912c987438424e" /><Relationship Type="http://schemas.openxmlformats.org/officeDocument/2006/relationships/notesSlide" Target="/ppt/notesSlides/notesSlide8.xml" Id="R9aec7ece0cb04c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009da0d6314a0b" /><Relationship Type="http://schemas.openxmlformats.org/officeDocument/2006/relationships/chart" Target="/ppt/slides/charts/chart3.xml" Id="R168054a7de784b46" /><Relationship Type="http://schemas.openxmlformats.org/officeDocument/2006/relationships/notesSlide" Target="/ppt/notesSlides/notesSlide9.xml" Id="R2c14707c414842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00fa55ee3b4211" /><Relationship Type="http://schemas.openxmlformats.org/officeDocument/2006/relationships/notesSlide" Target="/ppt/notesSlides/notesSlide10.xml" Id="R24b953ef2b7b434f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2024</c:v>
          </c:tx>
          <c:spPr>
            <a:solidFill xmlns:a="http://schemas.openxmlformats.org/drawingml/2006/main">
              <a:srgbClr val="9FD6E6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微软*</c:v>
                </c:pt>
                <c:pt idx="1">
                  <c:v>Alphabet</c:v>
                </c:pt>
                <c:pt idx="2">
                  <c:v>Amazon</c:v>
                </c:pt>
                <c:pt idx="3">
                  <c:v>Meta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44.477</c:v>
                </c:pt>
                <c:pt idx="1">
                  <c:v>52.535</c:v>
                </c:pt>
                <c:pt idx="2">
                  <c:v>82.999</c:v>
                </c:pt>
                <c:pt idx="3">
                  <c:v>37.256</c:v>
                </c:pt>
              </c:numCache>
            </c:numRef>
          </c:val>
        </c:ser>
        <c:ser>
          <c:idx val="1"/>
          <c:order val="1"/>
          <c:tx>
            <c:v>2025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Data'!$C$2:$C$5</c:f>
              <c:strCache>
                <c:ptCount val="4"/>
                <c:pt idx="0">
                  <c:v>微软*</c:v>
                </c:pt>
                <c:pt idx="1">
                  <c:v>Alphabet</c:v>
                </c:pt>
                <c:pt idx="2">
                  <c:v>Amazon</c:v>
                </c:pt>
                <c:pt idx="3">
                  <c:v>Meta</c:v>
                </c:pt>
              </c:strCache>
            </c:strRef>
          </c:cat>
          <c:val>
            <c:numRef>
              <c:f>'Chart Data'!$D$2:$D$5</c:f>
              <c:numCache>
                <c:formatCode>0</c:formatCode>
                <c:ptCount val="4"/>
                <c:pt idx="0">
                  <c:v>64.551</c:v>
                </c:pt>
                <c:pt idx="1">
                  <c:v>91.447</c:v>
                </c:pt>
                <c:pt idx="2">
                  <c:v>131.819</c:v>
                </c:pt>
                <c:pt idx="3">
                  <c:v>69.691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latin typeface="Noto Sans CJK SC"/>
              <a:ea typeface="Noto Sans CJK SC"/>
              <a:cs typeface="Noto Sans CJK SC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IEA 2025版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2024估计</c:v>
                </c:pt>
                <c:pt idx="1">
                  <c:v>2030基本情景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415</c:v>
                </c:pt>
                <c:pt idx="1">
                  <c:v>945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全球增加值相对参照变化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零冲击</c:v>
                </c:pt>
                <c:pt idx="1">
                  <c:v>需求增加5%</c:v>
                </c:pt>
                <c:pt idx="2">
                  <c:v>需求增加10%</c:v>
                </c:pt>
              </c:strCache>
            </c:strRef>
          </c:cat>
          <c:val>
            <c:numRef>
              <c:f>'Chart Data'!$B$2:$B$4</c:f>
              <c:numCache>
                <c:formatCode>0.0%</c:formatCode>
                <c:ptCount val="3"/>
                <c:pt idx="0">
                  <c:v>0</c:v>
                </c:pt>
                <c:pt idx="1">
                  <c:v>0.0191448958564</c:v>
                </c:pt>
                <c:pt idx="2">
                  <c:v>0.0382897917129</c:v>
                </c:pt>
              </c:numCache>
            </c:numRef>
          </c:val>
        </c:ser>
        <c:dLbls>
          <c:numFmt formatCode="0.00%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.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B66CA1-3D24-4BB7-BA0E-B2AA50E279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a4c4dbe9347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AAB49-6613-4AFC-81BB-743A683E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67665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9DB7F3-CD25-4FCC-ADD6-C38F16CDEB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256b1592b84b2e"/>
          <a:stretch xmlns:a="http://schemas.openxmlformats.org/drawingml/2006/main"/>
        </p:blipFill>
        <p:spPr>
          <a:xfrm xmlns:a="http://schemas.openxmlformats.org/drawingml/2006/main">
            <a:off x="685800" y="457590"/>
            <a:ext cx="3524250" cy="93267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75FB0-F9A4-4120-8FBB-B5633518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704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AI基建未来报告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66B699-53A6-4DD5-BC77-80A2D8CF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666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rPr>
              <a:t>算力、Token与产业选择</a:t>
            </a:r>
          </a:p>
          <a:p xmlns:a="http://schemas.openxmlformats.org/drawingml/2006/main">
            <a:pPr>
              <a:def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rPr>
              <a:t>2026—2030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737C4-D3E2-4156-A09F-FC768063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摘要版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81044-13D8-4345-AB3B-15B474BA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B7C5D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7C5D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B7C5D8"/>
                </a:solidFill>
                <a:latin typeface="Noto Sans CJK SC"/>
                <a:ea typeface="Noto Sans CJK SC"/>
                <a:cs typeface="Noto Sans CJK SC"/>
              </a:rPr>
              <a:t>资料截点 2026.10.12</a:t>
            </a:r>
          </a:p>
        </p:txBody>
      </p:sp>
    </p:spTree>
    <p:extLst>
      <p:ext uri="{BB962C8B-B14F-4D97-AF65-F5344CB8AC3E}">
        <p14:creationId xmlns:p14="http://schemas.microsoft.com/office/powerpoint/2010/main" val="3939156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A2CF9-A059-4D07-BD3D-03EEC623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2030年的核心问题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77D0D8-D730-4621-893B-215D30DF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算力扩张能否转化为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可持续的业务收益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3134A4-E7D3-4167-8DF6-A9C9FB47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企业已经扩大资本投入。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政策正在改变供给条件。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最终价值取决于任务质量、付费使用和持续运行。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8C57F4-D481-4EF5-A2ED-052A7119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研究范围与我们的建议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6E21A-87E2-4B98-BB4E-169005AD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797610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6F7785-1EF4-4E18-A6B4-11210F96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政府行动的四条路径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A6920-6D90-49BE-8C2D-1C5B92AA108A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地区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主要工具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当前证据状态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中国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全国算力调度、数算电网协同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正式政策与阶段披露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审批、土地、电力和芯片许可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行政命令与规则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欧盟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EuroHPC与AI Gigafactories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法律授权与招标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印度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公共预算与算力服务入口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预算批准与容量披露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4C2AB-D88B-4C74-BCCC-574AF65A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政策支持不能单独证明利用率或投资回报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7F293-5736-44E5-8475-924A6175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84959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83B12A-3EB0-47F1-9F17-4C563250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大型科技企业的现金投入持续扩大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FE4324A4-C09C-4920-B66E-DE70224DE586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324b8510fea4f21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AEC0F-6E4E-4160-B76F-1E24A4521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单位：十亿美元。现金固定资产购置毛额。*微软财年截至6月底，其他为日历年。集团口径包含非AI业务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93407E-FCD5-44D3-9E52-003178E4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36703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9D1FFF-7BD7-4725-9DBC-8407FB56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Token的输入、缓存与输出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B43F60-1906-49AF-89CE-6713A888A23C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048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计价项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DeepSeek Flash峰时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DeepSeek Flash非峰时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缓存命中输入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0.006美元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0.003美元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未命中输入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0.30美元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0.15美元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输出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1.20美元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0.60美元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5AA2C-AF2D-4E0F-8341-55738B32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每百万Token。DeepSeek-V4.1-Flash，官方API价格快照。时段、假日、版本影响账单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90DCAD-D8C9-4BF8-9E0E-50A97186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51150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0C891C-B332-4349-B086-89B72852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全球数据中心用电的2030情景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29F2784E-90B2-45F7-B551-689EA850E58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1fc927a911d4020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8422E-49E9-40BC-955B-665E765C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单位：TWh／年。全球全部数据中心，包含非AI负荷。2030为预测，非实绩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EF69A-5E2C-4CD2-AB9B-75077815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948716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1B065B-352F-47D0-94D7-D0584BFD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真正的解密原件：1954年AEC报告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47F3F-7B21-43FB-B970-E6ECDD7AD0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ce4320db264916"/>
          <a:stretch xmlns:a="http://schemas.openxmlformats.org/drawingml/2006/main"/>
        </p:blipFill>
        <p:spPr>
          <a:xfrm xmlns:a="http://schemas.openxmlformats.org/drawingml/2006/main">
            <a:off x="1806059" y="1619250"/>
            <a:ext cx="2140982" cy="35242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F7D374-42F0-41EC-90BF-4C759251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714500"/>
            <a:ext cx="590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两个反应堆项目的私人投资</a:t>
            </a:r>
          </a:p>
          <a:p xmlns:a="http://schemas.openxmlformats.org/drawingml/2006/main">
            <a:pPr>
              <a:def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约占项目成本四分之一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31D776-A157-4871-8AC3-0FBD1D22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048000"/>
            <a:ext cx="5905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报告保留原保密标记与删节解密章。</a:t>
            </a:r>
          </a:p>
          <a:p xmlns:a="http://schemas.openxmlformats.org/drawingml/2006/main">
            <a: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该比例仅适用于两个具名项目。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收费安排与风险分担影响项目融资。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974C90-FC32-4235-92C1-4A11E6DD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扫描原件有删节，不能视为完整档案。最后一句为我们的建议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40BBC-0129-4869-84F3-CD1B1EA60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3570940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A13CE-98A2-4C9F-8255-C6585C686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约30%模型：覆盖率如何定义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7CAB1-773D-4EC4-BF13-34B13FD5E79B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6032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覆盖率口径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2024年同表结果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全球增加值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95.810459万亿欧元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详细篮子增加值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28.849604万亿欧元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详细覆盖率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30.1111%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基准资料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Eurostat FIGARO 2026版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完整行业篮子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制造业、电水废物、建设</a:t>
                      </a:r>
                    </a:p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仓储、通信与IT服务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DB35AC-BED6-46B3-984A-4D9A9A7E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同年同表、现价基本价格。覆盖率表示模型详细范围，不能解释为AI渗透率或AI创造的经济份额。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398596-1D2E-4708-A853-E34569AF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387666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9B123-5B96-47BB-81BA-3D9897F7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2030全球增加值相对参照路径的变化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F2F2CD69-2116-4C03-A7AF-BACB3D97A515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68054a7de784b46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7E823-4C5A-4CED-BC3A-503BF087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报告条件测算，非AI因果贡献。篮子内正最终需求净额外生增加，参照年增长2.5%，固定2024技术系数。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42880-69E9-4593-A586-688FCAB0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39562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FD64C4-A907-4706-87B9-308E791F4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全国政府与产业的决策入口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F3F1A5-398D-438E-AE1A-AB5CE5D18109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参与方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近期验证重点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产业企业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固定任务质量，比较人工复核后的总成本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产业组织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汇总共性需求，组织透明评估与培训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政府部门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核验电力交付、付费使用与产业改善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共同安排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依据试点和运营数据分阶段扩大投入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0C47A3-1819-48E0-A224-EB203C71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我们的建议。具体项目须验证合同与经营数据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A2437-89FE-4C69-B6CC-DB45D0FAD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019745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2026-10-13T03:32:41.6640000Z</dcterms:created>
  <dcterms:modified xsi:type="dcterms:W3CDTF">2026-10-13T03:32:41.6640000Z</dcterms:modified>
</coreProperties>
</file>