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2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charts/chart3.xml" ContentType="application/vnd.openxmlformats-officedocument.drawingml.chart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charts/chart4.xml" ContentType="application/vnd.openxmlformats-officedocument.drawingml.chart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charts/chart5.xml" ContentType="application/vnd.openxmlformats-officedocument.drawingml.chart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charts/chart6.xml" ContentType="application/vnd.openxmlformats-officedocument.drawingml.chart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effbb58e4546d9" /><Relationship Type="http://schemas.openxmlformats.org/officeDocument/2006/relationships/extended-properties" Target="/docProps/app.xml" Id="R5588dd77add34136" /><Relationship Type="http://schemas.openxmlformats.org/officeDocument/2006/relationships/officeDocument" Target="/ppt/presentation.xml" Id="R3afc7911c46743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d5a3722fe1443d"/>
  </p:sldMasterIdLst>
  <p:notesMasterIdLst>
    <p:notesMasterId xmlns:r="http://schemas.openxmlformats.org/officeDocument/2006/relationships" r:id="R433d64450c474f11"/>
  </p:notesMasterIdLst>
  <p:sldIdLst>
    <p:sldId xmlns:r="http://schemas.openxmlformats.org/officeDocument/2006/relationships" id="256" r:id="R34e7487e39a54357"/>
    <p:sldId xmlns:r="http://schemas.openxmlformats.org/officeDocument/2006/relationships" id="257" r:id="R11d66d4328e9479b"/>
    <p:sldId xmlns:r="http://schemas.openxmlformats.org/officeDocument/2006/relationships" id="258" r:id="Re27e9059cea44686"/>
    <p:sldId xmlns:r="http://schemas.openxmlformats.org/officeDocument/2006/relationships" id="259" r:id="R1ce8733affc9408c"/>
    <p:sldId xmlns:r="http://schemas.openxmlformats.org/officeDocument/2006/relationships" id="260" r:id="R773a05effea84897"/>
    <p:sldId xmlns:r="http://schemas.openxmlformats.org/officeDocument/2006/relationships" id="261" r:id="R5fdf6a83618c4ad0"/>
    <p:sldId xmlns:r="http://schemas.openxmlformats.org/officeDocument/2006/relationships" id="262" r:id="R9191efffcfce41f2"/>
    <p:sldId xmlns:r="http://schemas.openxmlformats.org/officeDocument/2006/relationships" id="263" r:id="R4ada3e9a7fb8480f"/>
    <p:sldId xmlns:r="http://schemas.openxmlformats.org/officeDocument/2006/relationships" id="264" r:id="R5aacb117e68441bc"/>
    <p:sldId xmlns:r="http://schemas.openxmlformats.org/officeDocument/2006/relationships" id="265" r:id="R78c64cb0c0d34f07"/>
    <p:sldId xmlns:r="http://schemas.openxmlformats.org/officeDocument/2006/relationships" id="266" r:id="Rb7fa2b0e9f8b44fa"/>
    <p:sldId xmlns:r="http://schemas.openxmlformats.org/officeDocument/2006/relationships" id="267" r:id="R0f0a1a09e05a41a9"/>
    <p:sldId xmlns:r="http://schemas.openxmlformats.org/officeDocument/2006/relationships" id="268" r:id="R8be1cd365f024d77"/>
    <p:sldId xmlns:r="http://schemas.openxmlformats.org/officeDocument/2006/relationships" id="269" r:id="Ra318dda86c244f06"/>
    <p:sldId xmlns:r="http://schemas.openxmlformats.org/officeDocument/2006/relationships" id="270" r:id="Ra57068adfd1043b8"/>
    <p:sldId xmlns:r="http://schemas.openxmlformats.org/officeDocument/2006/relationships" id="271" r:id="Re9c57f3baab54ba6"/>
    <p:sldId xmlns:r="http://schemas.openxmlformats.org/officeDocument/2006/relationships" id="272" r:id="R5c2816d5499c4254"/>
    <p:sldId xmlns:r="http://schemas.openxmlformats.org/officeDocument/2006/relationships" id="273" r:id="Reb119d0773344f0d"/>
    <p:sldId xmlns:r="http://schemas.openxmlformats.org/officeDocument/2006/relationships" id="274" r:id="Rcca83c935a80493d"/>
    <p:sldId xmlns:r="http://schemas.openxmlformats.org/officeDocument/2006/relationships" id="275" r:id="Ra76f9f54fbfe4126"/>
    <p:sldId xmlns:r="http://schemas.openxmlformats.org/officeDocument/2006/relationships" id="276" r:id="R28a3eb35edae413d"/>
    <p:sldId xmlns:r="http://schemas.openxmlformats.org/officeDocument/2006/relationships" id="277" r:id="R0f24199254e344cf"/>
    <p:sldId xmlns:r="http://schemas.openxmlformats.org/officeDocument/2006/relationships" id="278" r:id="Rafd7894cc3c54820"/>
    <p:sldId xmlns:r="http://schemas.openxmlformats.org/officeDocument/2006/relationships" id="279" r:id="Rdd889189afa94273"/>
    <p:sldId xmlns:r="http://schemas.openxmlformats.org/officeDocument/2006/relationships" id="280" r:id="Rdbeba15cf74b431e"/>
    <p:sldId xmlns:r="http://schemas.openxmlformats.org/officeDocument/2006/relationships" id="281" r:id="Rb037c20ca1dc4aa6"/>
    <p:sldId xmlns:r="http://schemas.openxmlformats.org/officeDocument/2006/relationships" id="282" r:id="Ra968d34014e64bde"/>
    <p:sldId xmlns:r="http://schemas.openxmlformats.org/officeDocument/2006/relationships" id="283" r:id="Rf654a8de14b24f73"/>
    <p:sldId xmlns:r="http://schemas.openxmlformats.org/officeDocument/2006/relationships" id="284" r:id="Ra40dfa86d8f64e2b"/>
    <p:sldId xmlns:r="http://schemas.openxmlformats.org/officeDocument/2006/relationships" id="285" r:id="R3d9ea9801ff4404e"/>
    <p:sldId xmlns:r="http://schemas.openxmlformats.org/officeDocument/2006/relationships" id="286" r:id="R80dc6731f7b74f69"/>
    <p:sldId xmlns:r="http://schemas.openxmlformats.org/officeDocument/2006/relationships" id="287" r:id="R82c684d5158f4f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b942d8cf4b4f45" /><Relationship Type="http://schemas.openxmlformats.org/officeDocument/2006/relationships/slideMaster" Target="/ppt/slideMasters/slideMaster1.xml" Id="Ra4d5a3722fe1443d" /><Relationship Type="http://schemas.openxmlformats.org/officeDocument/2006/relationships/notesMaster" Target="/ppt/notesMasters/notesMaster1.xml" Id="R433d64450c474f11" /><Relationship Type="http://schemas.openxmlformats.org/officeDocument/2006/relationships/presProps" Target="/ppt/presProps.xml" Id="R93328264f22c4fbd" /><Relationship Type="http://schemas.openxmlformats.org/officeDocument/2006/relationships/tableStyles" Target="/ppt/tableStyles.xml" Id="R54289cfa99f648dd" /><Relationship Type="http://schemas.openxmlformats.org/officeDocument/2006/relationships/slide" Target="/ppt/slides/slide1.xml" Id="R34e7487e39a54357" /><Relationship Type="http://schemas.openxmlformats.org/officeDocument/2006/relationships/slide" Target="/ppt/slides/slide2.xml" Id="R11d66d4328e9479b" /><Relationship Type="http://schemas.openxmlformats.org/officeDocument/2006/relationships/slide" Target="/ppt/slides/slide3.xml" Id="Re27e9059cea44686" /><Relationship Type="http://schemas.openxmlformats.org/officeDocument/2006/relationships/slide" Target="/ppt/slides/slide4.xml" Id="R1ce8733affc9408c" /><Relationship Type="http://schemas.openxmlformats.org/officeDocument/2006/relationships/slide" Target="/ppt/slides/slide5.xml" Id="R773a05effea84897" /><Relationship Type="http://schemas.openxmlformats.org/officeDocument/2006/relationships/slide" Target="/ppt/slides/slide6.xml" Id="R5fdf6a83618c4ad0" /><Relationship Type="http://schemas.openxmlformats.org/officeDocument/2006/relationships/slide" Target="/ppt/slides/slide7.xml" Id="R9191efffcfce41f2" /><Relationship Type="http://schemas.openxmlformats.org/officeDocument/2006/relationships/slide" Target="/ppt/slides/slide8.xml" Id="R4ada3e9a7fb8480f" /><Relationship Type="http://schemas.openxmlformats.org/officeDocument/2006/relationships/slide" Target="/ppt/slides/slide9.xml" Id="R5aacb117e68441bc" /><Relationship Type="http://schemas.openxmlformats.org/officeDocument/2006/relationships/slide" Target="/ppt/slides/slide10.xml" Id="R78c64cb0c0d34f07" /><Relationship Type="http://schemas.openxmlformats.org/officeDocument/2006/relationships/slide" Target="/ppt/slides/slide11.xml" Id="Rb7fa2b0e9f8b44fa" /><Relationship Type="http://schemas.openxmlformats.org/officeDocument/2006/relationships/slide" Target="/ppt/slides/slide12.xml" Id="R0f0a1a09e05a41a9" /><Relationship Type="http://schemas.openxmlformats.org/officeDocument/2006/relationships/slide" Target="/ppt/slides/slide13.xml" Id="R8be1cd365f024d77" /><Relationship Type="http://schemas.openxmlformats.org/officeDocument/2006/relationships/slide" Target="/ppt/slides/slide14.xml" Id="Ra318dda86c244f06" /><Relationship Type="http://schemas.openxmlformats.org/officeDocument/2006/relationships/slide" Target="/ppt/slides/slide15.xml" Id="Ra57068adfd1043b8" /><Relationship Type="http://schemas.openxmlformats.org/officeDocument/2006/relationships/slide" Target="/ppt/slides/slide16.xml" Id="Re9c57f3baab54ba6" /><Relationship Type="http://schemas.openxmlformats.org/officeDocument/2006/relationships/slide" Target="/ppt/slides/slide17.xml" Id="R5c2816d5499c4254" /><Relationship Type="http://schemas.openxmlformats.org/officeDocument/2006/relationships/slide" Target="/ppt/slides/slide18.xml" Id="Reb119d0773344f0d" /><Relationship Type="http://schemas.openxmlformats.org/officeDocument/2006/relationships/slide" Target="/ppt/slides/slide19.xml" Id="Rcca83c935a80493d" /><Relationship Type="http://schemas.openxmlformats.org/officeDocument/2006/relationships/slide" Target="/ppt/slides/slide20.xml" Id="Ra76f9f54fbfe4126" /><Relationship Type="http://schemas.openxmlformats.org/officeDocument/2006/relationships/slide" Target="/ppt/slides/slide21.xml" Id="R28a3eb35edae413d" /><Relationship Type="http://schemas.openxmlformats.org/officeDocument/2006/relationships/slide" Target="/ppt/slides/slide22.xml" Id="R0f24199254e344cf" /><Relationship Type="http://schemas.openxmlformats.org/officeDocument/2006/relationships/slide" Target="/ppt/slides/slide23.xml" Id="Rafd7894cc3c54820" /><Relationship Type="http://schemas.openxmlformats.org/officeDocument/2006/relationships/slide" Target="/ppt/slides/slide24.xml" Id="Rdd889189afa94273" /><Relationship Type="http://schemas.openxmlformats.org/officeDocument/2006/relationships/slide" Target="/ppt/slides/slide25.xml" Id="Rdbeba15cf74b431e" /><Relationship Type="http://schemas.openxmlformats.org/officeDocument/2006/relationships/slide" Target="/ppt/slides/slide26.xml" Id="Rb037c20ca1dc4aa6" /><Relationship Type="http://schemas.openxmlformats.org/officeDocument/2006/relationships/slide" Target="/ppt/slides/slide27.xml" Id="Ra968d34014e64bde" /><Relationship Type="http://schemas.openxmlformats.org/officeDocument/2006/relationships/slide" Target="/ppt/slides/slide28.xml" Id="Rf654a8de14b24f73" /><Relationship Type="http://schemas.openxmlformats.org/officeDocument/2006/relationships/slide" Target="/ppt/slides/slide29.xml" Id="Ra40dfa86d8f64e2b" /><Relationship Type="http://schemas.openxmlformats.org/officeDocument/2006/relationships/slide" Target="/ppt/slides/slide30.xml" Id="R3d9ea9801ff4404e" /><Relationship Type="http://schemas.openxmlformats.org/officeDocument/2006/relationships/slide" Target="/ppt/slides/slide31.xml" Id="R80dc6731f7b74f69" /><Relationship Type="http://schemas.openxmlformats.org/officeDocument/2006/relationships/slide" Target="/ppt/slides/slide32.xml" Id="R82c684d5158f4f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09609465c94d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e8e48bca8e4a13" /><Relationship Type="http://schemas.openxmlformats.org/officeDocument/2006/relationships/notesMaster" Target="/ppt/notesMasters/notesMaster1.xml" Id="Rd06636dc9b9343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1fbe64186d4324" /><Relationship Type="http://schemas.openxmlformats.org/officeDocument/2006/relationships/notesMaster" Target="/ppt/notesMasters/notesMaster1.xml" Id="R2adf24e3986e4b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061d6ee1e74f78" /><Relationship Type="http://schemas.openxmlformats.org/officeDocument/2006/relationships/notesMaster" Target="/ppt/notesMasters/notesMaster1.xml" Id="R6fbe4b23d2e642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7d99a5bac54027" /><Relationship Type="http://schemas.openxmlformats.org/officeDocument/2006/relationships/notesMaster" Target="/ppt/notesMasters/notesMaster1.xml" Id="Rb137fce40b4742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6ba38cc978410e" /><Relationship Type="http://schemas.openxmlformats.org/officeDocument/2006/relationships/notesMaster" Target="/ppt/notesMasters/notesMaster1.xml" Id="R5de1131d981349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0f7032adfe4b0d" /><Relationship Type="http://schemas.openxmlformats.org/officeDocument/2006/relationships/notesMaster" Target="/ppt/notesMasters/notesMaster1.xml" Id="R7dabc9be94fd4e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8ccbda1f5e4e31" /><Relationship Type="http://schemas.openxmlformats.org/officeDocument/2006/relationships/notesMaster" Target="/ppt/notesMasters/notesMaster1.xml" Id="R1185038679b049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549c00ada2481d" /><Relationship Type="http://schemas.openxmlformats.org/officeDocument/2006/relationships/notesMaster" Target="/ppt/notesMasters/notesMaster1.xml" Id="R1ffb202c226244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b2ba482f3044ae" /><Relationship Type="http://schemas.openxmlformats.org/officeDocument/2006/relationships/notesMaster" Target="/ppt/notesMasters/notesMaster1.xml" Id="R500abc0df67041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7c5911f520413c" /><Relationship Type="http://schemas.openxmlformats.org/officeDocument/2006/relationships/notesMaster" Target="/ppt/notesMasters/notesMaster1.xml" Id="R524f97a33bf04c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550061ae49425c" /><Relationship Type="http://schemas.openxmlformats.org/officeDocument/2006/relationships/notesMaster" Target="/ppt/notesMasters/notesMaster1.xml" Id="R96d4939add23482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b0d6ac36ef4dd2" /><Relationship Type="http://schemas.openxmlformats.org/officeDocument/2006/relationships/notesMaster" Target="/ppt/notesMasters/notesMaster1.xml" Id="R97e77bc436174ee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670e2482c1f410b" /><Relationship Type="http://schemas.openxmlformats.org/officeDocument/2006/relationships/notesMaster" Target="/ppt/notesMasters/notesMaster1.xml" Id="R11a34be6e6674c9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d4cd8fb295408d" /><Relationship Type="http://schemas.openxmlformats.org/officeDocument/2006/relationships/notesMaster" Target="/ppt/notesMasters/notesMaster1.xml" Id="R50be699621444bb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e3845b53a7f4d3d" /><Relationship Type="http://schemas.openxmlformats.org/officeDocument/2006/relationships/notesMaster" Target="/ppt/notesMasters/notesMaster1.xml" Id="R18098e5919be424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97a97290a4c407a" /><Relationship Type="http://schemas.openxmlformats.org/officeDocument/2006/relationships/notesMaster" Target="/ppt/notesMasters/notesMaster1.xml" Id="R1254722c4f614c5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a8afcd3f4914f8a" /><Relationship Type="http://schemas.openxmlformats.org/officeDocument/2006/relationships/notesMaster" Target="/ppt/notesMasters/notesMaster1.xml" Id="R62743743723e40f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587071326634ee5" /><Relationship Type="http://schemas.openxmlformats.org/officeDocument/2006/relationships/notesMaster" Target="/ppt/notesMasters/notesMaster1.xml" Id="R59ecdbb13064455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320aa13b1ef4737" /><Relationship Type="http://schemas.openxmlformats.org/officeDocument/2006/relationships/notesMaster" Target="/ppt/notesMasters/notesMaster1.xml" Id="R765480f8c8ae4ee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3ae9c80dd604cb9" /><Relationship Type="http://schemas.openxmlformats.org/officeDocument/2006/relationships/notesMaster" Target="/ppt/notesMasters/notesMaster1.xml" Id="R2fc7123474a0416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da35420944e46e6" /><Relationship Type="http://schemas.openxmlformats.org/officeDocument/2006/relationships/notesMaster" Target="/ppt/notesMasters/notesMaster1.xml" Id="R1f1b778ba83140c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33d9289a6444d26" /><Relationship Type="http://schemas.openxmlformats.org/officeDocument/2006/relationships/notesMaster" Target="/ppt/notesMasters/notesMaster1.xml" Id="R17d7cb5deb48425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bc8191d13264be2" /><Relationship Type="http://schemas.openxmlformats.org/officeDocument/2006/relationships/notesMaster" Target="/ppt/notesMasters/notesMaster1.xml" Id="R25f5eaf4c0f245e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b007a69884a421b" /><Relationship Type="http://schemas.openxmlformats.org/officeDocument/2006/relationships/notesMaster" Target="/ppt/notesMasters/notesMaster1.xml" Id="Rdefffc992d24448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d6f32ed0bcf41f7" /><Relationship Type="http://schemas.openxmlformats.org/officeDocument/2006/relationships/notesMaster" Target="/ppt/notesMasters/notesMaster1.xml" Id="R6321488928064e4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82cc0a77b654680" /><Relationship Type="http://schemas.openxmlformats.org/officeDocument/2006/relationships/notesMaster" Target="/ppt/notesMasters/notesMaster1.xml" Id="Rc69a9ba3a33445e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c5d809edcab4031" /><Relationship Type="http://schemas.openxmlformats.org/officeDocument/2006/relationships/notesMaster" Target="/ppt/notesMasters/notesMaster1.xml" Id="R22631ab91ada431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bec995158704b99" /><Relationship Type="http://schemas.openxmlformats.org/officeDocument/2006/relationships/notesMaster" Target="/ppt/notesMasters/notesMaster1.xml" Id="Rf83cadf524da474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df3d3372d814d28" /><Relationship Type="http://schemas.openxmlformats.org/officeDocument/2006/relationships/notesMaster" Target="/ppt/notesMasters/notesMaster1.xml" Id="Ra6a0f8af779c45c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c439408111947a4" /><Relationship Type="http://schemas.openxmlformats.org/officeDocument/2006/relationships/notesMaster" Target="/ppt/notesMasters/notesMaster1.xml" Id="Rb61c67fdafd9439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a25a3234e8a48fa" /><Relationship Type="http://schemas.openxmlformats.org/officeDocument/2006/relationships/notesMaster" Target="/ppt/notesMasters/notesMaster1.xml" Id="R0501e4a6bb46426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50c802c305d4e1e" /><Relationship Type="http://schemas.openxmlformats.org/officeDocument/2006/relationships/notesMaster" Target="/ppt/notesMasters/notesMaster1.xml" Id="R4deb1a45812d45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封面背景：AI生成概念图，非真实设施。Logo使用用户提供原件。报告中的政策与产业建议由本公司提出。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研究范围与我们的建议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CORP02 Microsoft Fiscal Year 2026 Fourth Quarter Earnings Conference Call</a:t>
            </a:r>
          </a:p>
          <a:p xmlns:a="http://schemas.openxmlformats.org/drawingml/2006/main">
            <a:r>
              <a:t>https://www.microsoft.com/en-us/investor/events/fy-2026/earnings-fy-2026-q4</a:t>
            </a:r>
          </a:p>
          <a:p xmlns:a="http://schemas.openxmlformats.org/drawingml/2006/main">
            <a:r>
              <a:t>发布时间：2026-07-29。定位：Prepared Remarks &gt; Amy Hood &gt; Capital expenditures were $41 billion; This quarter total finance leases; Cash paid for P P and E.；Prepared Remarks &gt; useful life update &gt; shift from finance to operating leases &gt; approximately $175 billion.</a:t>
            </a:r>
          </a:p>
          <a:p xmlns:a="http://schemas.openxmlformats.org/drawingml/2006/main">
            <a:r>
              <a:t>限制：Rounded figures do not add exactly: 35.8+5.6=41.4 versus rounded 41. Do not force a reconciliation. Management capex includes finance-lease inception values; operating leases excluded. CY guidance differs from FY actual. Demand assertion is management commentary, not independently measured unmet orders.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CORP04 Alphabet Announces Second Quarter 2026 Results</a:t>
            </a:r>
          </a:p>
          <a:p xmlns:a="http://schemas.openxmlformats.org/drawingml/2006/main">
            <a:r>
              <a:t>https://www.sec.gov/Archives/edgar/data/1652044/000165204426000066/googexhibit991q22026.htm</a:t>
            </a:r>
          </a:p>
          <a:p xmlns:a="http://schemas.openxmlformats.org/drawingml/2006/main">
            <a:r>
              <a:t>发布时间：2026-07-22。定位：PDF p7 &gt; Consolidated Statements of Cash Flows &gt; Purchases of property and equipment.；PDF p1 &gt; financial highlights and CEO remarks; PDF p9 &gt; Free cash flow reconciliation.</a:t>
            </a:r>
          </a:p>
          <a:p xmlns:a="http://schemas.openxmlformats.org/drawingml/2006/main">
            <a:r>
              <a:t>限制：Token throughput does not disclose paid share, input/output/cache mix, unique tasks, quality, prices, or revenue recognition; cannot convert directly to economic activity. Google Cloud revenue also includes non-AI services. SEC fetch returned 403; publisher-hosted PDF mirror archived successfully.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资料截点：2026年10月12日。预测终点：2030年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分析框架，非已验证产业收益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政策支持不能单独证明利用率或投资回报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POL-CN-01 关于深入实施‘东数西算’工程加快构建全国一体化算力网的实施意见（发改数据〔2023〕1779号）</a:t>
            </a:r>
          </a:p>
          <a:p xmlns:a="http://schemas.openxmlformats.org/drawingml/2006/main">
            <a:r>
              <a:t>https://www.ndrc.gov.cn/xxgk/zcfb/tz/202312/t20231229_1363000.html</a:t>
            </a:r>
          </a:p>
          <a:p xmlns:a="http://schemas.openxmlformats.org/drawingml/2006/main">
            <a:r>
              <a:t>发布时间：2023-12-29。定位：一、总体要求；（三）建设目标；二、统筹通用算力、智能算力、超级算力的一体化布局；五、统筹推动算力与绿色电力的一体化融合</a:t>
            </a:r>
          </a:p>
          <a:p xmlns:a="http://schemas.openxmlformats.org/drawingml/2006/main">
            <a:r>
              <a:t>限制：2025年为目标年份，不因期限已过就视为全部达成；国家枢纽政策不构成所有地方建设新数据中心的需求证明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POL-US-01 Accelerating Federal Permitting of Data Center Infrastructure（Executive Order 14318）</a:t>
            </a:r>
          </a:p>
          <a:p xmlns:a="http://schemas.openxmlformats.org/drawingml/2006/main">
            <a:r>
              <a:t>https://www.whitehouse.gov/presidential-actions/2025/07/accelerating-federal-permitting-of-data-center-infrastructure/</a:t>
            </a:r>
          </a:p>
          <a:p xmlns:a="http://schemas.openxmlformats.org/drawingml/2006/main">
            <a:r>
              <a:t>发布时间：2025-07-23。定位：Sections 2(a)-(d), 3, 4, 9, 10(b)</a:t>
            </a:r>
          </a:p>
          <a:p xmlns:a="http://schemas.openxmlformats.org/drawingml/2006/main">
            <a:r>
              <a:t>限制：100MW是部分定义/资格条件，不能用来估算全国已投产规模；至少5亿美元资本承诺只是资格路径之一，不是政府付款或项目完工；执行以适用法律与拨款可用性为条件；不得继续把EO14141写成现行主导政策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POL-EU-02 EU launches AI Gigafactories call to boost Europe's computing capacity and unlock more than €30 billion in investment</a:t>
            </a:r>
          </a:p>
          <a:p xmlns:a="http://schemas.openxmlformats.org/drawingml/2006/main">
            <a:r>
              <a:t>https://digital-strategy.ec.europa.eu/en/news/eu-launches-ai-gigafactories-call-boost-europes-computing-capacity-and-unlock-more-eu30-billion</a:t>
            </a:r>
          </a:p>
          <a:p xmlns:a="http://schemas.openxmlformats.org/drawingml/2006/main">
            <a:r>
              <a:t>发布时间：2026-07-30。定位：正文第1–4段</a:t>
            </a:r>
          </a:p>
          <a:p xmlns:a="http://schemas.openxmlformats.org/drawingml/2006/main">
            <a:r>
              <a:t>限制：300亿欧元是预期资金动员量，非已支出预算或已完成资产；其中100亿为支持上限；最多7座不是7座已投产，不能与现有AI Factories混为一类；公告未提供实际付费Token量、利用率或资本回报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POL-IN-01 Cabinet Approves Ambitious IndiaAI Mission to Strengthen the AI Innovation Ecosystem</a:t>
            </a:r>
          </a:p>
          <a:p xmlns:a="http://schemas.openxmlformats.org/drawingml/2006/main">
            <a:r>
              <a:t>https://www.pib.gov.in/Pressreleaseshare.aspx?PRID=2012357&amp;lang=2&amp;reg=48</a:t>
            </a:r>
          </a:p>
          <a:p xmlns:a="http://schemas.openxmlformats.org/drawingml/2006/main">
            <a:r>
              <a:t>发布时间：2024-03-07。定位：首段budget outlay；组件1 IndiaAI Compute Capacity</a:t>
            </a:r>
          </a:p>
          <a:p xmlns:a="http://schemas.openxmlformats.org/drawingml/2006/main">
            <a:r>
              <a:t>限制：总预算覆盖数据、模型、人才、创业、安全等多个支柱，不能全算成数据中心或GPU预算；预算批准不等于实际支出；10,000为最初计划目标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政策目标与已完成结果分别呈现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POL-CN-01 关于深入实施‘东数西算’工程加快构建全国一体化算力网的实施意见（发改数据〔2023〕1779号）</a:t>
            </a:r>
          </a:p>
          <a:p xmlns:a="http://schemas.openxmlformats.org/drawingml/2006/main">
            <a:r>
              <a:t>https://www.ndrc.gov.cn/xxgk/zcfb/tz/202312/t20231229_1363000.html</a:t>
            </a:r>
          </a:p>
          <a:p xmlns:a="http://schemas.openxmlformats.org/drawingml/2006/main">
            <a:r>
              <a:t>发布时间：2023-12-29。定位：一、总体要求；（三）建设目标；二、统筹通用算力、智能算力、超级算力的一体化布局；五、统筹推动算力与绿色电力的一体化融合</a:t>
            </a:r>
          </a:p>
          <a:p xmlns:a="http://schemas.openxmlformats.org/drawingml/2006/main">
            <a:r>
              <a:t>限制：2025年为目标年份，不因期限已过就视为全部达成；国家枢纽政策不构成所有地方建设新数据中心的需求证明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POL-CN-02 国务院关于深入实施‘人工智能+’行动的意见（国发〔2025〕11号）</a:t>
            </a:r>
          </a:p>
          <a:p xmlns:a="http://schemas.openxmlformats.org/drawingml/2006/main">
            <a:r>
              <a:t>https://www.mee.gov.cn/zcwj/gwywj/202508/t20250827_1126207.shtml</a:t>
            </a:r>
          </a:p>
          <a:p xmlns:a="http://schemas.openxmlformats.org/drawingml/2006/main">
            <a:r>
              <a:t>发布时间：2025-08-27。定位：一、总体要求第二段；三、强化基础支撑能力（九）、（十）</a:t>
            </a:r>
          </a:p>
          <a:p xmlns:a="http://schemas.openxmlformats.org/drawingml/2006/main">
            <a:r>
              <a:t>限制：90%是政策目标，不是当期实际普及率，也不能解释为90%GDP由AI创造；原中国政府网直链抓取403；使用可读取的部委全文转载；文件本身没有给出全国Token付费用量或地方新增项目现金流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公开政策资料。未据此提供完整合规结论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POL-US-01 Accelerating Federal Permitting of Data Center Infrastructure（Executive Order 14318）</a:t>
            </a:r>
          </a:p>
          <a:p xmlns:a="http://schemas.openxmlformats.org/drawingml/2006/main">
            <a:r>
              <a:t>https://www.whitehouse.gov/presidential-actions/2025/07/accelerating-federal-permitting-of-data-center-infrastructure/</a:t>
            </a:r>
          </a:p>
          <a:p xmlns:a="http://schemas.openxmlformats.org/drawingml/2006/main">
            <a:r>
              <a:t>发布时间：2025-07-23。定位：Sections 2(a)-(d), 3, 4, 9, 10(b)</a:t>
            </a:r>
          </a:p>
          <a:p xmlns:a="http://schemas.openxmlformats.org/drawingml/2006/main">
            <a:r>
              <a:t>限制：100MW是部分定义/资格条件，不能用来估算全国已投产规模；至少5亿美元资本承诺只是资格路径之一，不是政府付款或项目完工；执行以适用法律与拨款可用性为条件；不得继续把EO14141写成现行主导政策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POL-US-02 Revision to License Review Policy for Advanced Computing Commodities（91 FR 1684, 2026-00789）</a:t>
            </a:r>
          </a:p>
          <a:p xmlns:a="http://schemas.openxmlformats.org/drawingml/2006/main">
            <a:r>
              <a:t>https://www.govinfo.gov/content/pkg/FR-2026-01-15/pdf/2026-00789.pdf</a:t>
            </a:r>
          </a:p>
          <a:p xmlns:a="http://schemas.openxmlformats.org/drawingml/2006/main">
            <a:r>
              <a:t>发布时间：2026-01-15。定位：PDF第1页SUMMARY、DATES；后续§742.6(b)(10)修订条款；91 FR 1684–1689</a:t>
            </a:r>
          </a:p>
          <a:p xmlns:a="http://schemas.openxmlformats.org/drawingml/2006/main">
            <a:r>
              <a:t>限制：逐案审查不是无许可证自由出口，不证明实际获证或实际交货；不能笼统写美国对所有先进GPU一概禁止，也不能写对中国全面放开；此条记录核验一个特定规则，不代替核查具体交易时所有现行EAR条款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POL-US-03 B-337935: Applicability of the Congressional Review Act to the Rescission of the Artificial Intelligence Diffusion Rule</a:t>
            </a:r>
          </a:p>
          <a:p xmlns:a="http://schemas.openxmlformats.org/drawingml/2006/main">
            <a:r>
              <a:t>https://www.gao.gov/products/b-337935</a:t>
            </a:r>
          </a:p>
          <a:p xmlns:a="http://schemas.openxmlformats.org/drawingml/2006/main">
            <a:r>
              <a:t>发布时间：2026-05-12。定位：BACKGROUND &gt; Press Release；DISCUSSION关于planned rescission与non-enforcement的段落；脚注23–26、49–52</a:t>
            </a:r>
          </a:p>
          <a:p xmlns:a="http://schemas.openxmlformats.org/drawingml/2006/main">
            <a:r>
              <a:t>限制：不执行、拟撤销、正式废止是不同状态；勿只凭2025年新闻稿标题写成已正式废止；上述法律状态是GAO于2026-05-12的观察；本轮未找到后续正式替代文本，不把未搜到当作确定不存在；报告用于说明政策波动和状态核验，不提供交易合规结论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印度另外宣布增加20,000个GPU，缺少本轮交付证据，未计为投运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POL-EU-02 EU launches AI Gigafactories call to boost Europe's computing capacity and unlock more than €30 billion in investment</a:t>
            </a:r>
          </a:p>
          <a:p xmlns:a="http://schemas.openxmlformats.org/drawingml/2006/main">
            <a:r>
              <a:t>https://digital-strategy.ec.europa.eu/en/news/eu-launches-ai-gigafactories-call-boost-europes-computing-capacity-and-unlock-more-eu30-billion</a:t>
            </a:r>
          </a:p>
          <a:p xmlns:a="http://schemas.openxmlformats.org/drawingml/2006/main">
            <a:r>
              <a:t>发布时间：2026-07-30。定位：正文第1–4段</a:t>
            </a:r>
          </a:p>
          <a:p xmlns:a="http://schemas.openxmlformats.org/drawingml/2006/main">
            <a:r>
              <a:t>限制：300亿欧元是预期资金动员量，非已支出预算或已完成资产；其中100亿为支持上限；最多7座不是7座已投产，不能与现有AI Factories混为一类；公告未提供实际付费Token量、利用率或资本回报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POL-IN-01 Cabinet Approves Ambitious IndiaAI Mission to Strengthen the AI Innovation Ecosystem</a:t>
            </a:r>
          </a:p>
          <a:p xmlns:a="http://schemas.openxmlformats.org/drawingml/2006/main">
            <a:r>
              <a:t>https://www.pib.gov.in/Pressreleaseshare.aspx?PRID=2012357&amp;lang=2&amp;reg=48</a:t>
            </a:r>
          </a:p>
          <a:p xmlns:a="http://schemas.openxmlformats.org/drawingml/2006/main">
            <a:r>
              <a:t>发布时间：2024-03-07。定位：首段budget outlay；组件1 IndiaAI Compute Capacity</a:t>
            </a:r>
          </a:p>
          <a:p xmlns:a="http://schemas.openxmlformats.org/drawingml/2006/main">
            <a:r>
              <a:t>限制：总预算覆盖数据、模型、人才、创业、安全等多个支柱，不能全算成数据中心或GPU预算；预算批准不等于实际支出；10,000为最初计划目标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POL-IN-02 India to Add 20,000 GPUs Beyond Existing 38,000 to Strengthen National AI Infrastructure; Announces MEITY Minister Shri Ashwini Vaishnaw at Day Two of India AI Impact Summit 2026</a:t>
            </a:r>
          </a:p>
          <a:p xmlns:a="http://schemas.openxmlformats.org/drawingml/2006/main">
            <a:r>
              <a:t>https://www.pib.gov.in/PressReleasePage.aspx?PRID=2229171&amp;lang=1&amp;reg=1</a:t>
            </a:r>
          </a:p>
          <a:p xmlns:a="http://schemas.openxmlformats.org/drawingml/2006/main">
            <a:r>
              <a:t>发布时间：2026-02-17。定位：Posted On: 17 FEB 2026；首段existing 38,000、addition of 20,000</a:t>
            </a:r>
          </a:p>
          <a:p xmlns:a="http://schemas.openxmlformats.org/drawingml/2006/main">
            <a:r>
              <a:t>限制：38,000为官方服务容量披露，未取得底层设备审计、型号结构或利用率；新增20,000为当日计划；不得自行合计为58,000个已交付GPU；不同GPU代际性能不等价；不可与中国EFLOPS或欧盟项目数量直接排名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单位：十亿美元。现金固定资产购置毛额。*微软财年截至6月底，其他为日历年。集团口径包含非AI业务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CORP01 Microsoft 2025 Annual Report</a:t>
            </a:r>
          </a:p>
          <a:p xmlns:a="http://schemas.openxmlformats.org/drawingml/2006/main">
            <a:r>
              <a:t>https://www.microsoft.com/investor/reports/ar25/index.html</a:t>
            </a:r>
          </a:p>
          <a:p xmlns:a="http://schemas.openxmlformats.org/drawingml/2006/main">
            <a:r>
              <a:t>发布时间：未显示。定位：Financial Statements &gt; Cash Flows Statements &gt; Investing &gt; Additions to property and equipment; FY2025/FY2024 columns.</a:t>
            </a:r>
          </a:p>
          <a:p xmlns:a="http://schemas.openxmlformats.org/drawingml/2006/main">
            <a:r>
              <a:t>限制：Fiscal years end June 30; cannot silently align with peers calendar years. Publication date not stated on archived page; not inferred. Cash additions exclude noncash finance-lease additions; company-wide, not AI-only.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CORP03 Alphabet Announces Fourth Quarter and Fiscal Year 2025 Results</a:t>
            </a:r>
          </a:p>
          <a:p xmlns:a="http://schemas.openxmlformats.org/drawingml/2006/main">
            <a:r>
              <a:t>https://s206.q4cdn.com/479360582/files/doc_financials/2025/q4/2025q4-alphabet-earnings-release.pdf</a:t>
            </a:r>
          </a:p>
          <a:p xmlns:a="http://schemas.openxmlformats.org/drawingml/2006/main">
            <a:r>
              <a:t>发布时间：2026-02-04。定位：PDF p6 &gt; Consolidated Statements of Cash Flows &gt; Purchases of property and equipment; annual 2024 and 2025 columns.</a:t>
            </a:r>
          </a:p>
          <a:p xmlns:a="http://schemas.openxmlformats.org/drawingml/2006/main">
            <a:r>
              <a:t>限制：Company-wide cash purchases are not separately disclosed AI-only capex. Initial 2026 guidance in this older release is not presented as latest guidance.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CORP05 Amazon.com Announces Fourth Quarter Results</a:t>
            </a:r>
          </a:p>
          <a:p xmlns:a="http://schemas.openxmlformats.org/drawingml/2006/main">
            <a:r>
              <a:t>https://ir.aboutamazon.com/news-release/news-release-details/2026/Amazon-com-Announces-Fourth-Quarter-Results/default.aspx</a:t>
            </a:r>
          </a:p>
          <a:p xmlns:a="http://schemas.openxmlformats.org/drawingml/2006/main">
            <a:r>
              <a:t>发布时间：2026-02-05。定位：PDF p6 &gt; Consolidated Statements of Cash Flows &gt; Purchases of property and equipment; Proceeds from property and equipment sales and incentives.；PDF p11 &gt; Supplemental Financial Information &gt; PP&amp;E net TTM; Q4 values equal CY totals.</a:t>
            </a:r>
          </a:p>
          <a:p xmlns:a="http://schemas.openxmlformats.org/drawingml/2006/main">
            <a:r>
              <a:t>限制：Gross and net series must stay separate. Includes fulfillment, logistics and other infrastructure; not AWS-only or AI-only. Initial 2026 guidance in February release is historical and not treated as latest.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CORP07 Meta Reports Fourth Quarter and Full Year 2025 Results</a:t>
            </a:r>
          </a:p>
          <a:p xmlns:a="http://schemas.openxmlformats.org/drawingml/2006/main">
            <a:r>
              <a:t>https://investor.atmeta.com/investor-news/press-release-details/2026/Meta-Reports-Fourth-Quarter-and-Full-Year-2025-Results/</a:t>
            </a:r>
          </a:p>
          <a:p xmlns:a="http://schemas.openxmlformats.org/drawingml/2006/main">
            <a:r>
              <a:t>发布时间：2026-01-28。定位：PDF p7 &gt; Consolidated Statements of Cash Flows &gt; Purchases of property and equipment; Principal payments on finance leases.；PDF p1 &gt; Operational and Other Financial Highlights &gt; Capital expenditures; p9 FCF reconciliation.</a:t>
            </a:r>
          </a:p>
          <a:p xmlns:a="http://schemas.openxmlformats.org/drawingml/2006/main">
            <a:r>
              <a:t>限制：Meta capex includes lease principal cash repayments, whereas Microsoft management capex includes inception lease assets. Do not treat as identical definitions. Includes core services and generative 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同公司替代口径不叠加，供应商收入不叠加买方CapEx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CORP01 Microsoft 2025 Annual Report</a:t>
            </a:r>
          </a:p>
          <a:p xmlns:a="http://schemas.openxmlformats.org/drawingml/2006/main">
            <a:r>
              <a:t>https://www.microsoft.com/investor/reports/ar25/index.html</a:t>
            </a:r>
          </a:p>
          <a:p xmlns:a="http://schemas.openxmlformats.org/drawingml/2006/main">
            <a:r>
              <a:t>发布时间：未显示。定位：Financial Statements &gt; Cash Flows Statements &gt; Investing &gt; Additions to property and equipment; FY2025/FY2024 columns.</a:t>
            </a:r>
          </a:p>
          <a:p xmlns:a="http://schemas.openxmlformats.org/drawingml/2006/main">
            <a:r>
              <a:t>限制：Fiscal years end June 30; cannot silently align with peers calendar years. Publication date not stated on archived page; not inferred. Cash additions exclude noncash finance-lease additions; company-wide, not AI-only.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CORP02 Microsoft Fiscal Year 2026 Fourth Quarter Earnings Conference Call</a:t>
            </a:r>
          </a:p>
          <a:p xmlns:a="http://schemas.openxmlformats.org/drawingml/2006/main">
            <a:r>
              <a:t>https://www.microsoft.com/en-us/investor/events/fy-2026/earnings-fy-2026-q4</a:t>
            </a:r>
          </a:p>
          <a:p xmlns:a="http://schemas.openxmlformats.org/drawingml/2006/main">
            <a:r>
              <a:t>发布时间：2026-07-29。定位：Prepared Remarks &gt; Amy Hood &gt; Capital expenditures were $41 billion; This quarter total finance leases; Cash paid for P P and E.；Prepared Remarks &gt; useful life update &gt; shift from finance to operating leases &gt; approximately $175 billion.</a:t>
            </a:r>
          </a:p>
          <a:p xmlns:a="http://schemas.openxmlformats.org/drawingml/2006/main">
            <a:r>
              <a:t>限制：Rounded figures do not add exactly: 35.8+5.6=41.4 versus rounded 41. Do not force a reconciliation. Management capex includes finance-lease inception values; operating leases excluded. CY guidance differs from FY actual. Demand assertion is management commentary, not independently measured unmet orders.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CORP03 Alphabet Announces Fourth Quarter and Fiscal Year 2025 Results</a:t>
            </a:r>
          </a:p>
          <a:p xmlns:a="http://schemas.openxmlformats.org/drawingml/2006/main">
            <a:r>
              <a:t>https://s206.q4cdn.com/479360582/files/doc_financials/2025/q4/2025q4-alphabet-earnings-release.pdf</a:t>
            </a:r>
          </a:p>
          <a:p xmlns:a="http://schemas.openxmlformats.org/drawingml/2006/main">
            <a:r>
              <a:t>发布时间：2026-02-04。定位：PDF p6 &gt; Consolidated Statements of Cash Flows &gt; Purchases of property and equipment; annual 2024 and 2025 columns.</a:t>
            </a:r>
          </a:p>
          <a:p xmlns:a="http://schemas.openxmlformats.org/drawingml/2006/main">
            <a:r>
              <a:t>限制：Company-wide cash purchases are not separately disclosed AI-only capex. Initial 2026 guidance in this older release is not presented as latest guidance.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CORP05 Amazon.com Announces Fourth Quarter Results</a:t>
            </a:r>
          </a:p>
          <a:p xmlns:a="http://schemas.openxmlformats.org/drawingml/2006/main">
            <a:r>
              <a:t>https://ir.aboutamazon.com/news-release/news-release-details/2026/Amazon-com-Announces-Fourth-Quarter-Results/default.aspx</a:t>
            </a:r>
          </a:p>
          <a:p xmlns:a="http://schemas.openxmlformats.org/drawingml/2006/main">
            <a:r>
              <a:t>发布时间：2026-02-05。定位：PDF p6 &gt; Consolidated Statements of Cash Flows &gt; Purchases of property and equipment; Proceeds from property and equipment sales and incentives.；PDF p11 &gt; Supplemental Financial Information &gt; PP&amp;E net TTM; Q4 values equal CY totals.</a:t>
            </a:r>
          </a:p>
          <a:p xmlns:a="http://schemas.openxmlformats.org/drawingml/2006/main">
            <a:r>
              <a:t>限制：Gross and net series must stay separate. Includes fulfillment, logistics and other infrastructure; not AWS-only or AI-only. Initial 2026 guidance in February release is historical and not treated as latest.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CORP07 Meta Reports Fourth Quarter and Full Year 2025 Results</a:t>
            </a:r>
          </a:p>
          <a:p xmlns:a="http://schemas.openxmlformats.org/drawingml/2006/main">
            <a:r>
              <a:t>https://investor.atmeta.com/investor-news/press-release-details/2026/Meta-Reports-Fourth-Quarter-and-Full-Year-2025-Results/</a:t>
            </a:r>
          </a:p>
          <a:p xmlns:a="http://schemas.openxmlformats.org/drawingml/2006/main">
            <a:r>
              <a:t>发布时间：2026-01-28。定位：PDF p7 &gt; Consolidated Statements of Cash Flows &gt; Purchases of property and equipment; Principal payments on finance leases.；PDF p1 &gt; Operational and Other Financial Highlights &gt; Capital expenditures; p9 FCF reconciliation.</a:t>
            </a:r>
          </a:p>
          <a:p xmlns:a="http://schemas.openxmlformats.org/drawingml/2006/main">
            <a:r>
              <a:t>限制：Meta capex includes lease principal cash repayments, whereas Microsoft management capex includes inception lease assets. Do not treat as identical definitions. Includes core services and generative 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指引包含融资租赁，经营租赁除外。并非已发生支出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CORP02 Microsoft Fiscal Year 2026 Fourth Quarter Earnings Conference Call</a:t>
            </a:r>
          </a:p>
          <a:p xmlns:a="http://schemas.openxmlformats.org/drawingml/2006/main">
            <a:r>
              <a:t>https://www.microsoft.com/en-us/investor/events/fy-2026/earnings-fy-2026-q4</a:t>
            </a:r>
          </a:p>
          <a:p xmlns:a="http://schemas.openxmlformats.org/drawingml/2006/main">
            <a:r>
              <a:t>发布时间：2026-07-29。定位：Prepared Remarks &gt; Amy Hood &gt; Capital expenditures were $41 billion; This quarter total finance leases; Cash paid for P P and E.；Prepared Remarks &gt; useful life update &gt; shift from finance to operating leases &gt; approximately $175 billion.</a:t>
            </a:r>
          </a:p>
          <a:p xmlns:a="http://schemas.openxmlformats.org/drawingml/2006/main">
            <a:r>
              <a:t>限制：Rounded figures do not add exactly: 35.8+5.6=41.4 versus rounded 41. Do not force a reconciliation. Management capex includes finance-lease inception values; operating leases excluded. CY guidance differs from FY actual. Demand assertion is management commentary, not independently measured unmet orders.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单位：十亿美元。集团现金固定资产购置毛额。半年数不能机械乘二预测全年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CORP04 Alphabet Announces Second Quarter 2026 Results</a:t>
            </a:r>
          </a:p>
          <a:p xmlns:a="http://schemas.openxmlformats.org/drawingml/2006/main">
            <a:r>
              <a:t>https://www.sec.gov/Archives/edgar/data/1652044/000165204426000066/googexhibit991q22026.htm</a:t>
            </a:r>
          </a:p>
          <a:p xmlns:a="http://schemas.openxmlformats.org/drawingml/2006/main">
            <a:r>
              <a:t>发布时间：2026-07-22。定位：PDF p7 &gt; Consolidated Statements of Cash Flows &gt; Purchases of property and equipment.；PDF p1 &gt; financial highlights and CEO remarks; PDF p9 &gt; Free cash flow reconciliation.</a:t>
            </a:r>
          </a:p>
          <a:p xmlns:a="http://schemas.openxmlformats.org/drawingml/2006/main">
            <a:r>
              <a:t>限制：Token throughput does not disclose paid share, input/output/cache mix, unique tasks, quality, prices, or revenue recognition; cannot convert directly to economic activity. Google Cloud revenue also includes non-AI services. SEC fetch returned 403; publisher-hosted PDF mirror archived successfully.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CORP06 Amazon.com Announces Second Quarter Results</a:t>
            </a:r>
          </a:p>
          <a:p xmlns:a="http://schemas.openxmlformats.org/drawingml/2006/main">
            <a:r>
              <a:t>https://ir.aboutamazon.com/news-release/news-release-details/2026/Amazon-com-Announces-Second-Quarter-Results/default.aspx</a:t>
            </a:r>
          </a:p>
          <a:p xmlns:a="http://schemas.openxmlformats.org/drawingml/2006/main">
            <a:r>
              <a:t>发布时间：2026-07-30。定位：PDF p6 &gt; Consolidated Statements of Cash Flows; quarter, half-year and TTM columns.；PDF p11 &gt; Supplemental Financial Information &gt; net PP&amp;E TTM.</a:t>
            </a:r>
          </a:p>
          <a:p xmlns:a="http://schemas.openxmlformats.org/drawingml/2006/main">
            <a:r>
              <a:t>限制：Derived net equals gross minus proceeds/incentives; not another expenditure to add. Latest 2026 capex guidance was not located in this release; no number imported from secondary 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CORP08 Meta Reports Second Quarter 2026 Results</a:t>
            </a:r>
          </a:p>
          <a:p xmlns:a="http://schemas.openxmlformats.org/drawingml/2006/main">
            <a:r>
              <a:t>https://investor.atmeta.com/investor-news/press-release-details/2026/Meta-Reports-Second-Quarter-2026-Results/</a:t>
            </a:r>
          </a:p>
          <a:p xmlns:a="http://schemas.openxmlformats.org/drawingml/2006/main">
            <a:r>
              <a:t>发布时间：2026-07-29。定位：PDF p7 and p9 &gt; Cash flow/FCF tables; H1 and Q2 columns.；PDF p2 &gt; CFO Outlook Commentary &gt; capital expenditures.</a:t>
            </a:r>
          </a:p>
          <a:p xmlns:a="http://schemas.openxmlformats.org/drawingml/2006/main">
            <a:r>
              <a:t>限制：Guidance is forward-looking; not expenditure already made. Company-wide, not solely 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已发生收入。与买方设备支出相加会重复计算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CORP09 NVIDIA Announces Financial Results for Second Quarter Fiscal 2027</a:t>
            </a:r>
          </a:p>
          <a:p xmlns:a="http://schemas.openxmlformats.org/drawingml/2006/main">
            <a:r>
              <a:t>https://investor.nvidia.com/news/press-release-details/2026/NVIDIA-Announces-Financial-Results-for-Second-Quarter-Fiscal-2027/</a:t>
            </a:r>
          </a:p>
          <a:p xmlns:a="http://schemas.openxmlformats.org/drawingml/2006/main">
            <a:r>
              <a:t>发布时间：2026-08-26。定位：HTML &gt; Q2 Fiscal 2027 Summary &gt; Revenue row.；HTML &gt; opening highlights &gt; Data Center revenue; CEO statement; Outlook &gt; China assumption.</a:t>
            </a:r>
          </a:p>
          <a:p xmlns:a="http://schemas.openxmlformats.org/drawingml/2006/main">
            <a:r>
              <a:t>限制：Fiscal quarter ended July 26 2026, not calendar Q2. NVIDIA revenue is upstream supplier sales; adding it to buyers capex double counts value chain. Full-production assertion does not prove all customers have delivered capacity. China restriction assumption is forward-looking, not zero realized historical China sales.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2026年8月20日官方文章，季度截至6月底。美元约数，非现金可比汇总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CORP10 Alibaba’s Full-Stack AI Accelerates Monetization with 22-Quarter-High Cloud Growth</a:t>
            </a:r>
          </a:p>
          <a:p xmlns:a="http://schemas.openxmlformats.org/drawingml/2006/main">
            <a:r>
              <a:t>https://www.alibabagroup.com/en-US/document-2027233133950140416</a:t>
            </a:r>
          </a:p>
          <a:p xmlns:a="http://schemas.openxmlformats.org/drawingml/2006/main">
            <a:r>
              <a:t>发布时间：2026-08-20。定位：HTML &gt; opening revenue paragraph; Building for the Long Term &gt; invested nearly US$10 billion.</a:t>
            </a:r>
          </a:p>
          <a:p xmlns:a="http://schemas.openxmlformats.org/drawingml/2006/main">
            <a:r>
              <a:t>限制：Corporate news narrative, rounded USD figures; cash/lease detail and exact RMB figures not provided here. Keep outside cash-comparable aggregate. New four-segment reporting basis may affect historical comparability.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每百万Token。DeepSeek-V4.1-Flash，官方API价格快照。时段、假日、版本影响账单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CORP11 Models &amp; Pricing</a:t>
            </a:r>
          </a:p>
          <a:p xmlns:a="http://schemas.openxmlformats.org/drawingml/2006/main">
            <a:r>
              <a:t>https://api-docs.deepseek.com/quick_start/pricing/</a:t>
            </a:r>
          </a:p>
          <a:p xmlns:a="http://schemas.openxmlformats.org/drawingml/2006/main">
            <a:r>
              <a:t>发布时间：未显示。定位：HTML &gt; Model Details &gt; MODEL VERSION; PRICING rows for input cache hit/cache miss/output; footnote 2 peak time rules.</a:t>
            </a:r>
          </a:p>
          <a:p xmlns:a="http://schemas.openxmlformats.org/drawingml/2006/main">
            <a:r>
              <a:t>限制：No publication date displayed; snapshot is not a historical time series. Peak UTC Mon-Fri 01:00-04:00 and 06:00-10:00 excluding Chinese public holidays; others off-peak. Alias mapping can change. Does not establish equivalent task quality, latency, availability or monetized demand.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2026年10月12日快照。价格不含促销与免费额度。缓存价未从本表推断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CORP12 Alibaba Cloud Model Studio model pricing</a:t>
            </a:r>
          </a:p>
          <a:p xmlns:a="http://schemas.openxmlformats.org/drawingml/2006/main">
            <a:r>
              <a:t>https://help.aliyun.com/en/model-studio/model-pricing</a:t>
            </a:r>
          </a:p>
          <a:p xmlns:a="http://schemas.openxmlformats.org/drawingml/2006/main">
            <a:r>
              <a:t>发布时间：未显示。定位：HTML &gt; Qwen-Plus &gt; China (Beijing) &gt; qwen-plus-2025-12-01 row; header distinguishes non-thinking and thinking output.</a:t>
            </a:r>
          </a:p>
          <a:p xmlns:a="http://schemas.openxmlformats.org/drawingml/2006/main">
            <a:r>
              <a:t>限制：Region/deployment scope/currency must be retained. Cache price is not read from this row; leave cache blank rather than infer a uniform discount. Live alias qwen-plus equivalent to dated version at retrieval; no publication date assumed. Promotions, batch discounts and free quotas excluded.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我们的建议。模型价格不同不证明任务质量等价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CORP11 Models &amp; Pricing</a:t>
            </a:r>
          </a:p>
          <a:p xmlns:a="http://schemas.openxmlformats.org/drawingml/2006/main">
            <a:r>
              <a:t>https://api-docs.deepseek.com/quick_start/pricing/</a:t>
            </a:r>
          </a:p>
          <a:p xmlns:a="http://schemas.openxmlformats.org/drawingml/2006/main">
            <a:r>
              <a:t>发布时间：未显示。定位：HTML &gt; Model Details &gt; MODEL VERSION; PRICING rows for input cache hit/cache miss/output; footnote 2 peak time rules.</a:t>
            </a:r>
          </a:p>
          <a:p xmlns:a="http://schemas.openxmlformats.org/drawingml/2006/main">
            <a:r>
              <a:t>限制：No publication date displayed; snapshot is not a historical time series. Peak UTC Mon-Fri 01:00-04:00 and 06:00-10:00 excluding Chinese public holidays; others off-peak. Alias mapping can change. Does not establish equivalent task quality, latency, availability or monetized demand.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CORP12 Alibaba Cloud Model Studio model pricing</a:t>
            </a:r>
          </a:p>
          <a:p xmlns:a="http://schemas.openxmlformats.org/drawingml/2006/main">
            <a:r>
              <a:t>https://help.aliyun.com/en/model-studio/model-pricing</a:t>
            </a:r>
          </a:p>
          <a:p xmlns:a="http://schemas.openxmlformats.org/drawingml/2006/main">
            <a:r>
              <a:t>发布时间：未显示。定位：HTML &gt; Qwen-Plus &gt; China (Beijing) &gt; qwen-plus-2025-12-01 row; header distinguishes non-thinking and thinking output.</a:t>
            </a:r>
          </a:p>
          <a:p xmlns:a="http://schemas.openxmlformats.org/drawingml/2006/main">
            <a:r>
              <a:t>限制：Region/deployment scope/currency must be retained. Cache price is not read from this row; leave cache blank rather than infer a uniform discount. Live alias qwen-plus equivalent to dated version at retrieval; no publication date assumed. Promotions, batch discounts and free quotas excluded.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2026年第二季度披露。Token数不能直接换算成全球经济活动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CORP04 Alphabet Announces Second Quarter 2026 Results</a:t>
            </a:r>
          </a:p>
          <a:p xmlns:a="http://schemas.openxmlformats.org/drawingml/2006/main">
            <a:r>
              <a:t>https://www.sec.gov/Archives/edgar/data/1652044/000165204426000066/googexhibit991q22026.htm</a:t>
            </a:r>
          </a:p>
          <a:p xmlns:a="http://schemas.openxmlformats.org/drawingml/2006/main">
            <a:r>
              <a:t>发布时间：2026-07-22。定位：PDF p7 &gt; Consolidated Statements of Cash Flows &gt; Purchases of property and equipment.；PDF p1 &gt; financial highlights and CEO remarks; PDF p9 &gt; Free cash flow reconciliation.</a:t>
            </a:r>
          </a:p>
          <a:p xmlns:a="http://schemas.openxmlformats.org/drawingml/2006/main">
            <a:r>
              <a:t>限制：Token throughput does not disclose paid share, input/output/cache mix, unique tasks, quality, prices, or revenue recognition; cannot convert directly to economic activity. Google Cloud revenue also includes non-AI services. SEC fetch returned 403; publisher-hosted PDF mirror archived successfully.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单位：TWh／年。全球全部数据中心，包含非AI负荷。2030为预测，非实绩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IEA2025 Energy and AI</a:t>
            </a:r>
          </a:p>
          <a:p xmlns:a="http://schemas.openxmlformats.org/drawingml/2006/main">
            <a:r>
              <a:t>https://www.iea.org/reports/energy-and-ai</a:t>
            </a:r>
          </a:p>
          <a:p xmlns:a="http://schemas.openxmlformats.org/drawingml/2006/main">
            <a:r>
              <a:t>发布时间：2025-04-10。定位：PDF63/正文63 Global results；PDF64/正文64 Figure2.11</a:t>
            </a:r>
          </a:p>
          <a:p xmlns:a="http://schemas.openxmlformats.org/drawingml/2006/main">
            <a:r>
              <a:t>限制：2025版本全球模型，不能与2026 LBNL美国模型直接相减推算其他国家；945TWh是Base Case前瞻情景，不是已实现结果；未从图像读取逐年精确值，CSV仅采用文字明确给出的2024和2030锚点；IEA CC BY4.0；原件存在第三方素材标识，应保留来源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单位：TWh／年。全部数据中心，不含加密挖矿。压力上下界不是统计置信区间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LBNL2026 United States Data Center Energy Usage Report: 2025 Update</a:t>
            </a:r>
          </a:p>
          <a:p xmlns:a="http://schemas.openxmlformats.org/drawingml/2006/main">
            <a:r>
              <a:t>https://www.energy.gov/documents/united-states-data-center-energy-usage-report-2025-update</a:t>
            </a:r>
          </a:p>
          <a:p xmlns:a="http://schemas.openxmlformats.org/drawingml/2006/main">
            <a:r>
              <a:t>发布时间：2026-06-18。定位：PDF10/正文8 Figure1及相邻文字；PDF11/正文9 Table2；PDF9/正文7 Table1</a:t>
            </a:r>
          </a:p>
          <a:p xmlns:a="http://schemas.openxmlformats.org/drawingml/2006/main">
            <a:r>
              <a:t>限制：全部数据中心，不等于全部AI；不含加密货币挖矿；2024是最后历史年；2025含预测，因为IT出货数据只到2025Q3；历史为自下而上模型估计，商业出货数据不能全部自由复算；复合不确定性是参数同时趋极值压力测试，不是统计置信区间；2030美国用电分母来自NERC预测，非固定2024分母；标题2025 Update实际出版于2026年6月，不应标为2025年发布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我们的建议。需接入区域电网排队与实际投运数据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IEA2025 Energy and AI</a:t>
            </a:r>
          </a:p>
          <a:p xmlns:a="http://schemas.openxmlformats.org/drawingml/2006/main">
            <a:r>
              <a:t>https://www.iea.org/reports/energy-and-ai</a:t>
            </a:r>
          </a:p>
          <a:p xmlns:a="http://schemas.openxmlformats.org/drawingml/2006/main">
            <a:r>
              <a:t>发布时间：2025-04-10。定位：PDF63/正文63 Global results；PDF64/正文64 Figure2.11</a:t>
            </a:r>
          </a:p>
          <a:p xmlns:a="http://schemas.openxmlformats.org/drawingml/2006/main">
            <a:r>
              <a:t>限制：2025版本全球模型，不能与2026 LBNL美国模型直接相减推算其他国家；945TWh是Base Case前瞻情景，不是已实现结果；未从图像读取逐年精确值，CSV仅采用文字明确给出的2024和2030锚点；IEA CC BY4.0；原件存在第三方素材标识，应保留来源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LBNL2026 United States Data Center Energy Usage Report: 2025 Update</a:t>
            </a:r>
          </a:p>
          <a:p xmlns:a="http://schemas.openxmlformats.org/drawingml/2006/main">
            <a:r>
              <a:t>https://www.energy.gov/documents/united-states-data-center-energy-usage-report-2025-update</a:t>
            </a:r>
          </a:p>
          <a:p xmlns:a="http://schemas.openxmlformats.org/drawingml/2006/main">
            <a:r>
              <a:t>发布时间：2026-06-18。定位：PDF10/正文8 Figure1及相邻文字；PDF11/正文9 Table2；PDF9/正文7 Table1</a:t>
            </a:r>
          </a:p>
          <a:p xmlns:a="http://schemas.openxmlformats.org/drawingml/2006/main">
            <a:r>
              <a:t>限制：全部数据中心，不等于全部AI；不含加密货币挖矿；2024是最后历史年；2025含预测，因为IT出货数据只到2025Q3；历史为自下而上模型估计，商业出货数据不能全部自由复算；复合不确定性是参数同时趋极值压力测试，不是统计置信区间；2030美国用电分母来自NERC预测，非固定2024分母；标题2025 Update实际出版于2026年6月，不应标为2025年发布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单位：十亿美制加仑／日。取水不同于耗水，包含咸水。采用2018版修订估计，地域和分类有断点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USGS2018 Estimated Use of Water in the United States in 2015 (Circular 1441)</a:t>
            </a:r>
          </a:p>
          <a:p xmlns:a="http://schemas.openxmlformats.org/drawingml/2006/main">
            <a:r>
              <a:t>https://pubs.usgs.gov/publication/cir1441</a:t>
            </a:r>
          </a:p>
          <a:p xmlns:a="http://schemas.openxmlformats.org/drawingml/2006/main">
            <a:r>
              <a:t>发布时间：2018。定位：PDF58/正文50 Table14（表头、脚注、修订说明）</a:t>
            </a:r>
          </a:p>
          <a:p xmlns:a="http://schemas.openxmlformats.org/drawingml/2006/main">
            <a:r>
              <a:t>限制：这是取水量，不是耗水量；包含淡水与咸水；地域范围变动：1950为48州+DC+夏威夷；1955为48州+DC；1960及1975—2015为50州+DC+波多黎各+美属维京群岛；1965—70为50州+DC+波多黎各；1950—80两位有效数字，1985—2015三位；独立舍入；Table14上标a是相对2010报告修订，不能混用旧发布值；2005/2010总取水及2010热电等已采用本表修订；1985前工业类别含采矿/商业/水产；不制作未经协调的工业细分长序列；本序列固定为2018报告历史版本，未冒称最新2020水统计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扫描原件有删节，不能视为完整档案。最后一句为我们的建议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AEC1954 Atomic Energy Commission Program Status Report, June 30, 1954</a:t>
            </a:r>
          </a:p>
          <a:p xmlns:a="http://schemas.openxmlformats.org/drawingml/2006/main">
            <a:r>
              <a:t>https://www.eisenhowerlibrary.gov/sites/default/files/research/online-documents/declassified/fy-2011/1954-06-30.pdf</a:t>
            </a:r>
          </a:p>
          <a:p xmlns:a="http://schemas.openxmlformats.org/drawingml/2006/main">
            <a:r>
              <a:t>发布时间：1954-06-30。定位：PDF1封面日期、原密级及DECLASSIFIED with deletions章；PDF25/正文29 PartIV Reactor Development首3段</a:t>
            </a:r>
          </a:p>
          <a:p xmlns:a="http://schemas.openxmlformats.org/drawingml/2006/main">
            <a:r>
              <a:t>限制：这是当时机构对本部门项目的状态报告与政策设想，不是全国核电完成投资统计，更不是AI预测；约四分之一是所述两个项目成本的参与比例，不能推广成整个行业25%私资比重；未来收费、提案、年度开工属拟议/预期，不得写成已落实；扫描件有删节且正文页码跳跃；只使用已公开的民用能源发展段落；PDF无可提取文字层；目标页经Tesseract OCR并对照图像目视核验；OCR保留原始错误，不作权威原文替代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官方转录与解密扫描分别标识。我们的建议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FRUS1955 NSC 5507/2, Peaceful Uses of Atomic Energy</a:t>
            </a:r>
          </a:p>
          <a:p xmlns:a="http://schemas.openxmlformats.org/drawingml/2006/main">
            <a:r>
              <a:t>https://history.state.gov/historicaldocuments/frus1955-57v20/d14</a:t>
            </a:r>
          </a:p>
          <a:p xmlns:a="http://schemas.openxmlformats.org/drawingml/2006/main">
            <a:r>
              <a:t>发布时间：1955-03-12。定位：FRUS1955—1957 VolXX Doc14，正文§7c、§12、§14a；注1：Department of State S/S–NSC Files Lot63 D351 NSC5507 Series，Secret</a:t>
            </a:r>
          </a:p>
          <a:p xmlns:a="http://schemas.openxmlformats.org/drawingml/2006/main">
            <a:r>
              <a:t>限制：仅作辅助机制证据；官方转录不是档案扫描原件；官方转录指出两页财务附录未刊印，不据此引用缺失表值；2026本次PDF整卷下载403，HTML已完整存档；不宣称整卷原件获取成功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AEC1954 Atomic Energy Commission Program Status Report, June 30, 1954</a:t>
            </a:r>
          </a:p>
          <a:p xmlns:a="http://schemas.openxmlformats.org/drawingml/2006/main">
            <a:r>
              <a:t>https://www.eisenhowerlibrary.gov/sites/default/files/research/online-documents/declassified/fy-2011/1954-06-30.pdf</a:t>
            </a:r>
          </a:p>
          <a:p xmlns:a="http://schemas.openxmlformats.org/drawingml/2006/main">
            <a:r>
              <a:t>发布时间：1954-06-30。定位：PDF1封面日期、原密级及DECLASSIFIED with deletions章；PDF25/正文29 PartIV Reactor Development首3段</a:t>
            </a:r>
          </a:p>
          <a:p xmlns:a="http://schemas.openxmlformats.org/drawingml/2006/main">
            <a:r>
              <a:t>限制：这是当时机构对本部门项目的状态报告与政策设想，不是全国核电完成投资统计，更不是AI预测；约四分之一是所述两个项目成本的参与比例，不能推广成整个行业25%私资比重；未来收费、提案、年度开工属拟议/预期，不得写成已落实；扫描件有删节且正文页码跳跃；只使用已公开的民用能源发展段落；PDF无可提取文字层；目标页经Tesseract OCR并对照图像目视核验；OCR保留原始错误，不作权威原文替代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同年同表、现价基本价格。覆盖率表示模型详细范围，不能解释为AI渗透率或AI创造的经济份额。</a:t>
            </a:r>
          </a:p>
          <a:p xmlns:a="http://schemas.openxmlformats.org/drawingml/2006/main">
            <a:r>
              <a:t>模型results.json：</a:t>
            </a:r>
          </a:p>
          <a:p xmlns:a="http://schemas.openxmlformats.org/drawingml/2006/main">
            <a:r>
              <a:t>官方来源：https://ec.europa.eu/eurostat/api/dissemination/statistics/1.0/data/naio_10_fcp_ii4?lang=en&amp;time=2024</a:t>
            </a:r>
          </a:p>
          <a:p xmlns:a="http://schemas.openxmlformats.org/drawingml/2006/main">
            <a:r>
              <a:t>详细行业篮子：所有制造业C+D35+E36+E37-39+F+H52+J61+J62_63。</a:t>
            </a:r>
          </a:p>
          <a:p xmlns:a="http://schemas.openxmlformats.org/drawingml/2006/main">
            <a:r>
              <a:t>本报告固定系数条件测算，情景参数为报告假设，不是官方预测。</a:t>
            </a:r>
          </a:p>
          <a:p xmlns:a="http://schemas.openxmlformats.org/drawingml/2006/main">
            <a:r>
              <a:t>{"classification":"本报告条件测算；不是官方预测；不是AI收入或因果贡献","source":{"path":"/mnt/documents/03-个人与创作/个人文档/创意工作台/AI基建未来研究报告/模型/data/figaro2024-normalized.npz","sha256":"3fc6b4eb2485087681a2e711f24463b2d8f381c4c3403062af08614ceae54b82","edition":"Eurostat FIGARO 2026; updated 2026-07-20","base_year":2024,"publisher":"Eurostat","dataset":"naio_10_fcp_ii4","raw_audit":"data/figaro2024-download-audit.json","methodology_url":"https://ec.europa.eu/eurostat/cache/metadata/en/naio_10_fcp_esms.htm"},"coverage":{"base_year":2024,"publisher":"Eurostat","edition":"FIGARO 2026; updated 2026-07-20","unit":"current million EUR at basic prices","global_value_added":95810459.23300001,"detailed_value_added":28849603.691,"coverage_fraction":0.3011112139734252,"detailed_industries":["C10-12","C13-15","C16","C17","C18","C19","C20","C21","C22","C23","C24","C25","C26","C27","C28","C29","C30","C31_32","C33","D35","E36","E37-39","F","H52","J61","J62_63"],"countries_including_ROW":50,"original_nodes":3200,"detailed_nodes":1300,"va_definition":"B2A3G+D1+D29X39 by industry, c_orig=DOM; product taxes D21X31 excluded","raw_source_sha256":"5b92ac61746577140ac944fb66d83e25f3e6afdfc83db20811d0530dd72f7a57","ratio":0.3011112139734252,"world_va_million":95810459.23300001,"selected_va_million":28849603.691,"year":2024,"industries":["C10-12","C13-15","C16","C17","C18","C19","C20","C21","C22","C23","C24","C25","C26","C27","C28","C29","C30","C31_32","C33","D35","E36","E37-39","F","H52","J61","J62_63"],"detail_cell_count":1300,"rest_cell_count":50},"aggregation":{"nodes":1350,"remaining_economy":"每经济体一个REST节点；保留双向中间投入反馈","country_industry_detail":true},"parameters":{"classification":"本报告条件测算假设；不是OECD、政府或企业预测","base_year":2024,"horizon":2030,"counterfactual_final_demand_growth_annual":0.025,"preferred_basket":"所有制造业C + D35 + E36 + E37-39 + F + H52 + J61 + J62_63","selection_rationale":"制造业应用与算力设备供给，加上能源、水及废物处理、建设、通信、IT与仓储支撑；整行业纳入详细刻画不等于认定为AI产业。","core_sectors":["C26","C27","C28","J62_63"],"scenario_terminal_final_demand_uplifts":{"零冲击":{"uniform_selected":0},"需求增加5%":{"uniform_selected":0.05},"需求增加10%":{"uniform_selected":0.1}},"scenario_interpretation":"2030年篮子内完整行业正最终需求相对参照路径的外生增幅；非正最终需求净额不变，线性爬坡。不是AI采用率、AI因果增益、Token预测或AI收入。","sensitivity":{"shock_scale":[0.5,1,1.5],"intermediate_intensity_multiplier":[0.95,1,1.05]}},"validation":{"original_row_balance_max_abs_million_eur":3.725290298461914e-9,"original_column_balance_max_abs_million_eur":3.055902197957039e-10,"aggregate_row_balance_max_abs_million_eur":5.587935447692871e-9,"aggregate_column_balance_max_abs_million_eur":6.28642737865448e-9,"zero_shock_baseline_max_abs_million_eur":1.30385160446167e-8,"zero_shock_baseline_relative_linf":3.8589765010942743e-16,"aggregation_va_conservation_abs":1.4901161193847656e-8,"aggregation_intermediate_conservation_abs":1.4901161193847656e-8,"no_duplicate_nodes":true,"coverage_complement_sum":0.9999999999999999,"negative_final_demand_nodes":64,"zero_output_nodes":67,"negative_va_nodes":7,"negative_va_total_million_eur":-1542.9699999999996,"negative_intermediate_cells":0,"baseline_residual":3.8589765010942743e-16,"baseline_row_relative_linf":7.988746464953676e-16,"scenario_solve_max_residual":3.681179805425927e-10},"scenarios_2030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,"sensitivity":[{"intermediate_intensity_multiplier":0.95,"shock_scale":0.5,"delta_va_million_eur_2024prices":1063122.526574301,"delta_output_million_eur_2024prices":2503586.1088333777,"primary_coefficient_min":-0.4572815533980563,"interpretation":"会计结构敏感性；原表少量营业亏损节点保留；不是技术进步估计","solve_residual_linf":2.6193447411060333e-10},{"intermediate_intensity_multiplier":0.95,"shock_scale":1,"delta_va_million_eur_2024prices":2126245.053148602,"delta_output_million_eur_2024prices":5007172.217666755,"primary_coefficient_min":-0.4572815533980563,"interpretation":"会计结构敏感性；原表少量营业亏损节点保留；不是技术进步估计","solve_residual_linf":2.6193447411060333e-10},{"intermediate_intensity_multiplier":0.95,"shock_scale":1.5,"delta_va_million_eur_2024prices":3189367.5797229027,"delta_output_million_eur_2024prices":7510758.326500133,"primary_coefficient_min":-0.4572815533980563,"interpretation":"会计结构敏感性；原表少量营业亏损节点保留；不是技术进步估计","solve_residual_linf":2.6193447411060333e-10},{"intermediate_intensity_multiplier":1,"shock_scale":0.5,"delta_va_million_eur_2024prices":1063601.954491064,"delta_output_million_eur_2024prices":2665480.4267432764,"primary_coefficient_min":-0.5339805825242707,"interpretation":"会计结构敏感性；原表少量营业亏损节点保留；不是技术进步估计","solve_residual_linf":2.473825588822365e-10},{"intermediate_intensity_multiplier":1,"shock_scale":1,"delta_va_million_eur_2024prices":2127203.908982128,"delta_output_million_eur_2024prices":5330960.853486553,"primary_coefficient_min":-0.5339805825242707,"interpretation":"会计结构敏感性；原表少量营业亏损节点保留；不是技术进步估计","solve_residual_linf":2.473825588822365e-10},{"intermediate_intensity_multiplier":1,"shock_scale":1.5,"delta_va_million_eur_2024prices":3190805.8634731923,"delta_output_million_eur_2024prices":7996441.280229829,"primary_coefficient_min":-0.5339805825242707,"interpretation":"会计结构敏感性；原表少量营业亏损节点保留；不是技术进步估计","solve_residual_linf":2.473825588822365e-10},{"intermediate_intensity_multiplier":1.05,"shock_scale":0.5,"delta_va_million_eur_2024prices":1064136.3949903944,"delta_output_million_eur_2024prices":2847989.356827298,"primary_coefficient_min":-0.6106796116504851,"interpretation":"会计结构敏感性；原表少量营业亏损节点保留；不是技术进步估计","solve_residual_linf":1.7544721231388394e-10},{"intermediate_intensity_multiplier":1.05,"shock_scale":1,"delta_va_million_eur_2024prices":2128272.7899807887,"delta_output_million_eur_2024prices":5695978.713654596,"primary_coefficient_min":-0.6106796116504851,"interpretation":"会计结构敏感性；原表少量营业亏损节点保留；不是技术进步估计","solve_residual_linf":1.7544721231388394e-10},{"intermediate_intensity_multiplier":1.05,"shock_scale":1.5,"delta_va_million_eur_2024prices":3192409.1849711826,"delta_output_million_eur_2024prices":8543968.070481895,"primary_coefficient_min":-0.6106796116504851,"interpretation":"会计结构敏感性；原表少量营业亏损节点保留；不是技术进步估计","solve_residual_linf":1.7544721231388394e-10}],"limitations":["2024现价表固定技术系数；未来金额按2024价格尺度解释，不是2030名义欧元","未估计价格、供给瓶颈、替代、就业或生产率；冲击只是最终需求条件","行业整块覆盖不是AI活动份额；VA增量不称新增AI收入","完整全球VA含ROW；不是GDP，未加产品税净额","行业聚合导致产业结构变化误差；未回测2023，不声称预测能力已验证"],"historical_coverage":[{"year":2023,"global_va_million_eur":92632209.697,"selected_va_million_eur":28219827.121,"coverage_ratio":0.30464378657604163,"classification":"同版相邻年VA篮子稳定性核验，不是预测回测"},{"year":2024,"global_va_million_eur":95810459.233,"selected_va_million_eur":28849603.691,"coverage_ratio":0.3011112139734253,"classification":"同版相邻年VA篮子稳定性核验，不是预测回测"}],"countries":[{"code":"BE","name":"Belgium","selected_va_million":152395.06100000002,"share_pct":0.5282397035060193,"world_va_share_pct":0.15905889839165968},{"code":"BG","name":"Bulgaria","selected_va_million":29281.525,"share_pct":0.10149714815366684,"world_va_share_pct":0.030561929495391212},{"code":"CZ","name":"Czechia","selected_va_million":115799.46200000001,"share_pct":0.40139013083262953,"world_va_share_pct":0.12086306957196505},{"code":"DK","name":"Denmark","selected_va_million":108995.55900000001,"share_pct":0.37780608762401324,"world_va_share_pct":0.11376164969101688},{"code":"DE","name":"Germany","selected_va_million":1337199.7480000001,"share_pct":4.635071463450143,"world_va_share_pct":1.3956719952130532},{"code":"EE","name":"Estonia","selected_va_million":11431.931999999997,"share_pct":0.039625958548492414,"world_va_share_pct":0.011931820483397177},{"code":"IE","name":"Ireland","selected_va_million":227820.50299999997,"share_pct":0.7896833018578744,"world_va_share_pct":0.23778249767696732},{"code":"EL","name":"Greece","selected_va_million":44319.067,"share_pct":0.15362106001416545,"world_va_share_pct":0.04625702387274977},{"code":"ES","name":"Spain","selected_va_million":380519.33699999994,"share_pct":1.318975959169615,"world_va_share_pct":0.3971584522673257},{"code":"FR","name":"France","selected_va_million":669110.4410000001,"share_pct":2.3193054856720186,"world_va_share_pct":0.698368890365926},{"code":"HR","name":"Croatia","selected_va_million":21091.618999999995,"share_pct":0.0731088691058165,"world_va_share_pct":0.022013900328676648},{"code":"IT","name":"Italy","selected_va_million":589539.16,"share_pct":2.0434913640907806,"world_va_share_pct":0.6153181653855856},{"code":"CY","name":"Cyprus","selected_va_million":6758.502,"share_pct":0.023426671896045494,"world_va_share_pct":0.007054033613975382},{"code":"LV","name":"Latvia","selected_va_million":10324.754,"share_pct":0.03578820045705147,"world_va_share_pct":0.010776228485547061},{"code":"LT","name":"Lithuania","selected_va_million":23077.298000000003,"share_pct":0.0799917331522972,"world_va_share_pct":0.024086407877326493},{"code":"LU","name":"Luxembourg","selected_va_million":12982.669,"share_pct":0.04500120396471896,"world_va_share_pct":0.013550367156082242},{"code":"HU","name":"Hungary","selected_va_million":59554.729,"share_pct":0.2064317057449869,"world_va_share_pct":0.0621589015194779},{"code":"MT","name":"Malta","selected_va_million":5433.165999999999,"share_pct":0.018832723174269962,"world_va_share_pct":0.005670744137429886},{"code":"NL","name":"Netherlands","selected_va_million":254059.07799999998,"share_pct":0.88063281811825,"world_va_share_pct":0.26516841692842485},{"code":"AT","name":"Austria","selected_va_million":144110.217,"share_pct":0.49952234541425267,"world_va_share_pct":0.15041177983453827},{"code":"PL","name":"Poland","selected_va_million":269678.311,"share_pct":0.934773017641589,"world_va_share_pct":0.28147063813166096},{"code":"PT","name":"Portugal","selected_va_million":68955.139,"share_pct":0.23901589685099012,"world_va_share_pct":0.07197036685974861},{"code":"RO","name":"Romania","selected_va_million":111777.497,"share_pct":0.38744898611855255,"world_va_share_pct":0.11666523456293013},{"code":"SI","name":"Slovenia","selected_va_million":23057.357,"share_pct":0.07992261261874123,"world_va_share_pct":0.024065594909556964},{"code":"SK","name":"Slovakia","selected_va_million":45560.168999999994,"share_pct":0.15792303245473374,"world_va_share_pct":0.04755239601680951},{"code":"FI","name":"Finland","selected_va_million":75668.161,"share_pct":0.2622849236005472,"world_va_share_pct":0.07897693175228784},{"code":"SE","name":"Sweden","selected_va_million":160256.66400000002,"share_pct":0.5554900015836062,"world_va_share_pct":0.16726426872693956},{"code":"NO","name":"Norway","selected_va_million":78429.237,"share_pct":0.2718555091433266,"world_va_share_pct":0.08185874238351068},{"code":"CH","name":"Switzerland","selected_va_million":273889.50800000003,"share_pct":0.9493700881771326,"world_va_share_pct":0.2858659797610742},{"code":"UK","name":"United Kingdom","selected_va_million":727586.71,"share_pct":2.5219989771539906,"world_va_share_pct":0.7594021736505748},{"code":"ME","name":"Montenegro","selected_va_million":1275.35,"share_pct":0.004420684643227393,"world_va_share_pct":0.0013311177195158782},{"code":"MK","name":"North Macedonia","selected_va_million":4435.742,"share_pct":0.015375400118178352,"world_va_share_pct":0.004629705394911829},{"code":"AL","name":"Albania","selected_va_million":5906.106000000001,"share_pct":0.020472052452639014,"world_va_share_pct":0.00616436456654177},{"code":"RS","name":"Serbia","selected_va_million":24085.538,"share_pct":0.08348654719133555,"world_va_share_pct":0.025138735575232708},{"code":"TR","name":"Türkiye","selected_va_million":349466.368,"share_pct":1.2113385394927296,"world_va_share_pct":0.36474761815945167},{"code":"RU","name":"Russia","selected_va_million":496322.23300000007,"share_pct":1.7203779931120304,"world_va_share_pct":0.5180251059991284},{"code":"ZA","name":"South Africa","selected_va_million":81499.256,"share_pct":0.28249696901529614,"world_va_share_pct":0.0850630052840089},{"code":"CA","name":"Canada","selected_va_million":489523.658,"share_pct":1.6968124180947175,"world_va_share_pct":0.5109292470976835},{"code":"US","name":"United States","selected_va_million":5879014.654999999,"share_pct":20.378147020556934,"world_va_share_pct":6.136088587888836},{"code":"MX","name":"Mexico","selected_va_million":516560.50800000003,"share_pct":1.7905289567674292,"world_va_share_pct":0.5391483478268112},{"code":"AR","name":"Argentina","selected_va_million":144963.82200000001,"share_pct":0.5024811555564741,"world_va_share_pct":0.15130271074837945},{"code":"BR","name":"Brazil","selected_va_million":419212.72000000003,"share_pct":1.4530969800835731,"world_va_share_pct":0.4375437956940828},{"code":"CN","name":"China","selected_va_million":6552806.664999999,"share_pct":22.713680004707413,"world_va_share_pct":6.8393437600213645},{"code":"JP","name":"Japan","selected_va_million":1256649.638,"share_pct":4.355864473771014,"world_va_share_pct":1.3115996396009049},{"code":"KR","name":"South Korea","selected_va_million":658408.8019999999,"share_pct":2.282210906784133,"world_va_share_pct":0.687199296685162},{"code":"IN","name":"India","selected_va_million":1054260.738,"share_pct":3.6543335197664777,"world_va_share_pct":1.100360802400664},{"code":"ID","name":"Indonesia","selected_va_million":417942.70399999997,"share_pct":1.448694784429162,"world_va_share_pct":0.4362182452164345},{"code":"SA","name":"Saudi Arabia","selected_va_million":376039,"share_pct":1.3034459815380761,"world_va_share_pct":0.3924822018497129},{"code":"AU","name":"Australia","selected_va_million":327481.419,"share_pct":1.1351331633791628,"world_va_share_pct":0.3418013248465941},{"code":"ROW","name":"Rest of the world","selected_va_million":3755086.1890000002,"share_pct":13.016075469249678,"world_va_share_pct":3.9192862857154904}],"sector_breakdown":[{"code":"A01","name":"Crop and animal production, hunting and related service activities","va_million":3848300.8510000003,"share_pct":4.016576981059422,"detailed":false},{"code":"A02","name":"Forestry and logging","va_million":234480.407,"share_pct":0.2447336218583095,"detailed":false},{"code":"A03","name":"Fishing and aquaculture","va_million":340955.793,"share_pct":0.3558648979761539,"detailed":false},{"code":"B","name":"Mining and quarrying","va_million":3453248.193,"share_pct":3.604249703680156,"detailed":false},{"code":"C10-12","name":"Manufacture of food products; beverages and tobacco products","va_million":2290462.014,"share_pct":2.390617926618909,"detailed":true},{"code":"C13-15","name":"Manufacture of textiles, wearing apparel, leather and related products","va_million":931906.564,"share_pct":0.9726564004183619,"detailed":true},{"code":"C16","name":"Manufacture of wood and of products of wood and cork, except furniture; manufacture of articles of straw and plaiting materials","va_million":270791.996,"share_pct":0.28263302166360044,"detailed":true},{"code":"C17","name":"Manufacture of paper and paper products","va_million":314932.368,"share_pct":0.32870353667141994,"detailed":true},{"code":"C18","name":"Printing and reproduction of recorded media","va_million":187591.968,"share_pct":0.19579487406880905,"detailed":true},{"code":"C19","name":"Manufacture of coke and refined petroleum products","va_million":779665.325,"share_pct":0.8137580502604038,"detailed":true},{"code":"C20","name":"Manufacture of chemicals and chemical products","va_million":1218732.586,"share_pct":1.2720245740980975,"detailed":true},{"code":"C21","name":"Manufacture of basic pharmaceutical products and pharmaceutical preparations","va_million":828053.8230000001,"share_pct":0.8642624507062099,"detailed":true},{"code":"C22","name":"Manufacture of rubber and plastic products","va_million":577522.6390000001,"share_pct":0.6027761933543513,"detailed":true},{"code":"C23","name":"Manufacture of other non-metallic mineral products","va_million":815203.628,"share_pct":0.8508503502916301,"detailed":true},{"code":"C24","name":"Manufacture of basic metals","va_million":1069198.92,"share_pct":1.1159521920251225,"detailed":true},{"code":"C25","name":"Manufacture of fabricated metal products, except machinery and equipment","va_million":1002683.2220000001,"share_pct":1.0465279365393603,"detailed":true},{"code":"C26","name":"Manufacture of computer, electronic and optical products","va_million":1555194.7519999999,"share_pct":1.623199350519702,"detailed":true},{"code":"C27","name":"Manufacture of electrical equipment","va_million":694706.5499999999,"share_pct":0.7250842502597274,"detailed":true},{"code":"C28","name":"Manufacture of machinery and equipment n.e.c.","va_million":1255798.936,"share_pct":1.3107117386276603,"detailed":true},{"code":"C29","name":"Manufacture of motor vehicles, trailers and semi-trailers","va_million":1132509.436,"share_pct":1.1820311112859478,"detailed":true},{"code":"C30","name":"Manufacture of other transport equipment","va_million":476207.10199999996,"share_pct":0.49703039293645285,"detailed":true},{"code":"C31_32","name":"Manufacture of furniture; other manufacturing","va_million":464097.57399999996,"share_pct":0.4843913469523908,"detailed":true},{"code":"C33","name":"Repair and installation of machinery and equipment","va_million":276375.529,"share_pct":0.2884607079566193,"detailed":true},{"code":"D35","name":"Electricity, gas, steam and air conditioning supply","va_million":1624631.7719999999,"share_pct":1.695672669775105,"detailed":true},{"code":"E36","name":"Water collection, treatment and supply","va_million":161689.35199999998,"share_pct":0.16875960442564011,"detailed":true},{"code":"E37-39","name":"Sewerage, waste management, remediation activities","va_million":441554.385,"share_pct":0.460862403264544,"detailed":true},{"code":"F","name":"Construction","va_million":5569096.646,"share_pct":5.812618675020227,"detailed":true},{"code":"G45","name":"Wholesale and retail trade and repair of motor vehicles and motorcycles","va_million":1312341.7049999998,"share_pct":1.3697269750148424,"detailed":false},{"code":"G46","name":"Wholesale trade, except of motor vehicles and motorcycles","va_million":5456945.807,"share_pct":5.695563773188202,"detailed":false},{"code":"G47","name":"Retail trade, except of motor vehicles and motorcycles","va_million":3653406.557,"share_pct":3.8131604693756196,"detailed":false},{"code":"H49","name":"Land transport and transport via pipelines","va_million":2296642.8359999997,"share_pct":2.3970690197975446,"detailed":false},{"code":"H50","name":"Water transport","va_million":336661.281,"share_pct":0.35138259819972106,"detailed":false},{"code":"H51","name":"Air transport","va_million":363825.12299999996,"share_pct":0.3797342439568306,"detailed":false},{"code":"H52","name":"Warehousing and support activities for transportation","va_million":1077337.1030000001,"share_pct":1.1244462364803411,"detailed":true},{"code":"H53","name":"Postal and courier activities","va_million":321099.55100000004,"share_pct":0.3351403944522621,"detailed":false},{"code":"I","name":"Accommodation and food service activities","va_million":2396843.428,"share_pct":2.501651121587,"detailed":false},{"code":"J58","name":"Publishing activities","va_million":711073.874,"share_pct":0.742167274525582,"detailed":false},{"code":"J59_60","name":"Motion picture, video, television programme production; programming and broadcasting activities","va_million":419449.57800000004,"share_pct":0.43779101087486383,"detailed":false},{"code":"J61","name":"Telecommunications","va_million":1319020.7030000002,"share_pct":1.37669802812686,"detailed":true},{"code":"J62_63","name":"Computer programming, consultancy, and information service activities","va_million":2514638.798,"share_pct":2.624597374995028,"detailed":true},{"code":"K64","name":"Financial service activities, except insurance and pension funding","va_million":4106783.774,"share_pct":4.286362686158069,"detailed":false},{"code":"K65","name":"Insurance, reinsurance and pension funding, except compulsory social security","va_million":1075882.879,"share_pct":1.1229284230686931,"detailed":false},{"code":"K66","name":"Activities auxiliary to financial services and insurance activities","va_million":742255.891,"share_pct":0.77471279956494,"detailed":false},{"code":"L","name":"Real estate activities","va_million":9195509.172,"share_pct":9.597604735029586,"detailed":false},{"code":"M69_70","name":"Legal and accounting activities; activities of head offices; management consultancy activities","va_million":2694044.3789999997,"share_pct":2.811847892773788,"detailed":false},{"code":"M71","name":"Architectural and engineering activities; technical testing and analysis","va_million":891462.267,"share_pct":0.930443580102321,"detailed":false},{"code":"M72","name":"Scientific research and development","va_million":629392.595,"share_pct":0.6569142868519079,"detailed":false},{"code":"M73","name":"Advertising and market research","va_million":364019.791,"share_pct":0.37993742427926974,"detailed":false},{"code":"M74_75","name":"Other professional, scientific and technical activities; veterinary activities","va_million":554565.861,"share_pct":0.5788155755013757,"detailed":false},{"code":"N77","name":"Rental and leasing activities","va_million":735307.6059999999,"share_pct":0.7674606842367976,"detailed":false},{"code":"N78","name":"Employment activities","va_million":773692.506,"share_pct":0.8075240555088761,"detailed":false},{"code":"N79","name":"Travel agency, tour operator reservation service and related activities","va_million":232203.776,"share_pct":0.24235743973975446,"detailed":false},{"code":"N80-82","name":"Security and investigation, service and landscape, office administrative and support activities","va_million":1380246.548,"share_pct":1.4406011191778125,"detailed":false},{"code":"O84","name":"Public administration and defence; compulsory social security","va_million":6324277.925999999,"share_pct":6.600822057036678,"detailed":false},{"code":"P85","name":"Education","va_million":4446932.333999999,"share_pct":4.641385052946643,"detailed":false},{"code":"Q86","name":"Human health activities","va_million":4035247.5080000004,"share_pct":4.211698326366167,"detailed":false},{"code":"Q87_88","name":"Residential care activities and social work activities without accommodation","va_million":1276946.3209999998,"share_pct":1.332783843457647,"detailed":false},{"code":"R90-92","name":"Creative, arts and entertainment activities; libraries, archives, museums and other cultural activities; gambling and betting activities","va_million":527736.326,"share_pct":0.5508128551149161,"detailed":false},{"code":"R93","name":"Sports activities and amusement and recreation activities","va_million":337576.30799999996,"share_pct":0.35233763693695824,"detailed":false},{"code":"S94","name":"Activities of membership organisations","va_million":498823.74000000005,"share_pct":0.5206359973569463,"detailed":false},{"code":"S95","name":"Repair of computers and personal and household goods","va_million":184375.666,"share_pct":0.1924379315953591,"detailed":false},{"code":"S96","name":"Other personal service activities","va_million":620769.7580000001,"share_pct":0.6479143957449985,"detailed":false},{"code":"T","name":"Activities of households as employers; undifferentiated goods- and services-producing activities of households for own use","va_million":187527.626,"share_pct":0.19572771856145096,"detailed":false},{"code":"U","name":"Activities of extraterritorial organisations and bodies","va_million":0,"share_pct":0,"detailed":false}],"scenarios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报告条件测算，非AI因果贡献。篮子内正最终需求净额外生增加，参照年增长2.5%，固定2024技术系数。</a:t>
            </a:r>
          </a:p>
          <a:p xmlns:a="http://schemas.openxmlformats.org/drawingml/2006/main">
            <a:r>
              <a:t>模型results.json：</a:t>
            </a:r>
          </a:p>
          <a:p xmlns:a="http://schemas.openxmlformats.org/drawingml/2006/main">
            <a:r>
              <a:t>官方来源：https://ec.europa.eu/eurostat/api/dissemination/statistics/1.0/data/naio_10_fcp_ii4?lang=en&amp;time=2024</a:t>
            </a:r>
          </a:p>
          <a:p xmlns:a="http://schemas.openxmlformats.org/drawingml/2006/main">
            <a:r>
              <a:t>详细行业篮子：所有制造业C+D35+E36+E37-39+F+H52+J61+J62_63。</a:t>
            </a:r>
          </a:p>
          <a:p xmlns:a="http://schemas.openxmlformats.org/drawingml/2006/main">
            <a:r>
              <a:t>本报告固定系数条件测算，情景参数为报告假设，不是官方预测。</a:t>
            </a:r>
          </a:p>
          <a:p xmlns:a="http://schemas.openxmlformats.org/drawingml/2006/main">
            <a:r>
              <a:t>{"classification":"本报告条件测算；不是官方预测；不是AI收入或因果贡献","source":{"path":"/mnt/documents/03-个人与创作/个人文档/创意工作台/AI基建未来研究报告/模型/data/figaro2024-normalized.npz","sha256":"3fc6b4eb2485087681a2e711f24463b2d8f381c4c3403062af08614ceae54b82","edition":"Eurostat FIGARO 2026; updated 2026-07-20","base_year":2024,"publisher":"Eurostat","dataset":"naio_10_fcp_ii4","raw_audit":"data/figaro2024-download-audit.json","methodology_url":"https://ec.europa.eu/eurostat/cache/metadata/en/naio_10_fcp_esms.htm"},"coverage":{"base_year":2024,"publisher":"Eurostat","edition":"FIGARO 2026; updated 2026-07-20","unit":"current million EUR at basic prices","global_value_added":95810459.23300001,"detailed_value_added":28849603.691,"coverage_fraction":0.3011112139734252,"detailed_industries":["C10-12","C13-15","C16","C17","C18","C19","C20","C21","C22","C23","C24","C25","C26","C27","C28","C29","C30","C31_32","C33","D35","E36","E37-39","F","H52","J61","J62_63"],"countries_including_ROW":50,"original_nodes":3200,"detailed_nodes":1300,"va_definition":"B2A3G+D1+D29X39 by industry, c_orig=DOM; product taxes D21X31 excluded","raw_source_sha256":"5b92ac61746577140ac944fb66d83e25f3e6afdfc83db20811d0530dd72f7a57","ratio":0.3011112139734252,"world_va_million":95810459.23300001,"selected_va_million":28849603.691,"year":2024,"industries":["C10-12","C13-15","C16","C17","C18","C19","C20","C21","C22","C23","C24","C25","C26","C27","C28","C29","C30","C31_32","C33","D35","E36","E37-39","F","H52","J61","J62_63"],"detail_cell_count":1300,"rest_cell_count":50},"aggregation":{"nodes":1350,"remaining_economy":"每经济体一个REST节点；保留双向中间投入反馈","country_industry_detail":true},"parameters":{"classification":"本报告条件测算假设；不是OECD、政府或企业预测","base_year":2024,"horizon":2030,"counterfactual_final_demand_growth_annual":0.025,"preferred_basket":"所有制造业C + D35 + E36 + E37-39 + F + H52 + J61 + J62_63","selection_rationale":"制造业应用与算力设备供给，加上能源、水及废物处理、建设、通信、IT与仓储支撑；整行业纳入详细刻画不等于认定为AI产业。","core_sectors":["C26","C27","C28","J62_63"],"scenario_terminal_final_demand_uplifts":{"零冲击":{"uniform_selected":0},"需求增加5%":{"uniform_selected":0.05},"需求增加10%":{"uniform_selected":0.1}},"scenario_interpretation":"2030年篮子内完整行业正最终需求相对参照路径的外生增幅；非正最终需求净额不变，线性爬坡。不是AI采用率、AI因果增益、Token预测或AI收入。","sensitivity":{"shock_scale":[0.5,1,1.5],"intermediate_intensity_multiplier":[0.95,1,1.05]}},"validation":{"original_row_balance_max_abs_million_eur":3.725290298461914e-9,"original_column_balance_max_abs_million_eur":3.055902197957039e-10,"aggregate_row_balance_max_abs_million_eur":5.587935447692871e-9,"aggregate_column_balance_max_abs_million_eur":6.28642737865448e-9,"zero_shock_baseline_max_abs_million_eur":1.30385160446167e-8,"zero_shock_baseline_relative_linf":3.8589765010942743e-16,"aggregation_va_conservation_abs":1.4901161193847656e-8,"aggregation_intermediate_conservation_abs":1.4901161193847656e-8,"no_duplicate_nodes":true,"coverage_complement_sum":0.9999999999999999,"negative_final_demand_nodes":64,"zero_output_nodes":67,"negative_va_nodes":7,"negative_va_total_million_eur":-1542.9699999999996,"negative_intermediate_cells":0,"baseline_residual":3.8589765010942743e-16,"baseline_row_relative_linf":7.988746464953676e-16,"scenario_solve_max_residual":3.681179805425927e-10},"scenarios_2030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,"sensitivity":[{"intermediate_intensity_multiplier":0.95,"shock_scale":0.5,"delta_va_million_eur_2024prices":1063122.526574301,"delta_output_million_eur_2024prices":2503586.1088333777,"primary_coefficient_min":-0.4572815533980563,"interpretation":"会计结构敏感性；原表少量营业亏损节点保留；不是技术进步估计","solve_residual_linf":2.6193447411060333e-10},{"intermediate_intensity_multiplier":0.95,"shock_scale":1,"delta_va_million_eur_2024prices":2126245.053148602,"delta_output_million_eur_2024prices":5007172.217666755,"primary_coefficient_min":-0.4572815533980563,"interpretation":"会计结构敏感性；原表少量营业亏损节点保留；不是技术进步估计","solve_residual_linf":2.6193447411060333e-10},{"intermediate_intensity_multiplier":0.95,"shock_scale":1.5,"delta_va_million_eur_2024prices":3189367.5797229027,"delta_output_million_eur_2024prices":7510758.326500133,"primary_coefficient_min":-0.4572815533980563,"interpretation":"会计结构敏感性；原表少量营业亏损节点保留；不是技术进步估计","solve_residual_linf":2.6193447411060333e-10},{"intermediate_intensity_multiplier":1,"shock_scale":0.5,"delta_va_million_eur_2024prices":1063601.954491064,"delta_output_million_eur_2024prices":2665480.4267432764,"primary_coefficient_min":-0.5339805825242707,"interpretation":"会计结构敏感性；原表少量营业亏损节点保留；不是技术进步估计","solve_residual_linf":2.473825588822365e-10},{"intermediate_intensity_multiplier":1,"shock_scale":1,"delta_va_million_eur_2024prices":2127203.908982128,"delta_output_million_eur_2024prices":5330960.853486553,"primary_coefficient_min":-0.5339805825242707,"interpretation":"会计结构敏感性；原表少量营业亏损节点保留；不是技术进步估计","solve_residual_linf":2.473825588822365e-10},{"intermediate_intensity_multiplier":1,"shock_scale":1.5,"delta_va_million_eur_2024prices":3190805.8634731923,"delta_output_million_eur_2024prices":7996441.280229829,"primary_coefficient_min":-0.5339805825242707,"interpretation":"会计结构敏感性；原表少量营业亏损节点保留；不是技术进步估计","solve_residual_linf":2.473825588822365e-10},{"intermediate_intensity_multiplier":1.05,"shock_scale":0.5,"delta_va_million_eur_2024prices":1064136.3949903944,"delta_output_million_eur_2024prices":2847989.356827298,"primary_coefficient_min":-0.6106796116504851,"interpretation":"会计结构敏感性；原表少量营业亏损节点保留；不是技术进步估计","solve_residual_linf":1.7544721231388394e-10},{"intermediate_intensity_multiplier":1.05,"shock_scale":1,"delta_va_million_eur_2024prices":2128272.7899807887,"delta_output_million_eur_2024prices":5695978.713654596,"primary_coefficient_min":-0.6106796116504851,"interpretation":"会计结构敏感性；原表少量营业亏损节点保留；不是技术进步估计","solve_residual_linf":1.7544721231388394e-10},{"intermediate_intensity_multiplier":1.05,"shock_scale":1.5,"delta_va_million_eur_2024prices":3192409.1849711826,"delta_output_million_eur_2024prices":8543968.070481895,"primary_coefficient_min":-0.6106796116504851,"interpretation":"会计结构敏感性；原表少量营业亏损节点保留；不是技术进步估计","solve_residual_linf":1.7544721231388394e-10}],"limitations":["2024现价表固定技术系数；未来金额按2024价格尺度解释，不是2030名义欧元","未估计价格、供给瓶颈、替代、就业或生产率；冲击只是最终需求条件","行业整块覆盖不是AI活动份额；VA增量不称新增AI收入","完整全球VA含ROW；不是GDP，未加产品税净额","行业聚合导致产业结构变化误差；未回测2023，不声称预测能力已验证"],"historical_coverage":[{"year":2023,"global_va_million_eur":92632209.697,"selected_va_million_eur":28219827.121,"coverage_ratio":0.30464378657604163,"classification":"同版相邻年VA篮子稳定性核验，不是预测回测"},{"year":2024,"global_va_million_eur":95810459.233,"selected_va_million_eur":28849603.691,"coverage_ratio":0.3011112139734253,"classification":"同版相邻年VA篮子稳定性核验，不是预测回测"}],"countries":[{"code":"BE","name":"Belgium","selected_va_million":152395.06100000002,"share_pct":0.5282397035060193,"world_va_share_pct":0.15905889839165968},{"code":"BG","name":"Bulgaria","selected_va_million":29281.525,"share_pct":0.10149714815366684,"world_va_share_pct":0.030561929495391212},{"code":"CZ","name":"Czechia","selected_va_million":115799.46200000001,"share_pct":0.40139013083262953,"world_va_share_pct":0.12086306957196505},{"code":"DK","name":"Denmark","selected_va_million":108995.55900000001,"share_pct":0.37780608762401324,"world_va_share_pct":0.11376164969101688},{"code":"DE","name":"Germany","selected_va_million":1337199.7480000001,"share_pct":4.635071463450143,"world_va_share_pct":1.3956719952130532},{"code":"EE","name":"Estonia","selected_va_million":11431.931999999997,"share_pct":0.039625958548492414,"world_va_share_pct":0.011931820483397177},{"code":"IE","name":"Ireland","selected_va_million":227820.50299999997,"share_pct":0.7896833018578744,"world_va_share_pct":0.23778249767696732},{"code":"EL","name":"Greece","selected_va_million":44319.067,"share_pct":0.15362106001416545,"world_va_share_pct":0.04625702387274977},{"code":"ES","name":"Spain","selected_va_million":380519.33699999994,"share_pct":1.318975959169615,"world_va_share_pct":0.3971584522673257},{"code":"FR","name":"France","selected_va_million":669110.4410000001,"share_pct":2.3193054856720186,"world_va_share_pct":0.698368890365926},{"code":"HR","name":"Croatia","selected_va_million":21091.618999999995,"share_pct":0.0731088691058165,"world_va_share_pct":0.022013900328676648},{"code":"IT","name":"Italy","selected_va_million":589539.16,"share_pct":2.0434913640907806,"world_va_share_pct":0.6153181653855856},{"code":"CY","name":"Cyprus","selected_va_million":6758.502,"share_pct":0.023426671896045494,"world_va_share_pct":0.007054033613975382},{"code":"LV","name":"Latvia","selected_va_million":10324.754,"share_pct":0.03578820045705147,"world_va_share_pct":0.010776228485547061},{"code":"LT","name":"Lithuania","selected_va_million":23077.298000000003,"share_pct":0.0799917331522972,"world_va_share_pct":0.024086407877326493},{"code":"LU","name":"Luxembourg","selected_va_million":12982.669,"share_pct":0.04500120396471896,"world_va_share_pct":0.013550367156082242},{"code":"HU","name":"Hungary","selected_va_million":59554.729,"share_pct":0.2064317057449869,"world_va_share_pct":0.0621589015194779},{"code":"MT","name":"Malta","selected_va_million":5433.165999999999,"share_pct":0.018832723174269962,"world_va_share_pct":0.005670744137429886},{"code":"NL","name":"Netherlands","selected_va_million":254059.07799999998,"share_pct":0.88063281811825,"world_va_share_pct":0.26516841692842485},{"code":"AT","name":"Austria","selected_va_million":144110.217,"share_pct":0.49952234541425267,"world_va_share_pct":0.15041177983453827},{"code":"PL","name":"Poland","selected_va_million":269678.311,"share_pct":0.934773017641589,"world_va_share_pct":0.28147063813166096},{"code":"PT","name":"Portugal","selected_va_million":68955.139,"share_pct":0.23901589685099012,"world_va_share_pct":0.07197036685974861},{"code":"RO","name":"Romania","selected_va_million":111777.497,"share_pct":0.38744898611855255,"world_va_share_pct":0.11666523456293013},{"code":"SI","name":"Slovenia","selected_va_million":23057.357,"share_pct":0.07992261261874123,"world_va_share_pct":0.024065594909556964},{"code":"SK","name":"Slovakia","selected_va_million":45560.168999999994,"share_pct":0.15792303245473374,"world_va_share_pct":0.04755239601680951},{"code":"FI","name":"Finland","selected_va_million":75668.161,"share_pct":0.2622849236005472,"world_va_share_pct":0.07897693175228784},{"code":"SE","name":"Sweden","selected_va_million":160256.66400000002,"share_pct":0.5554900015836062,"world_va_share_pct":0.16726426872693956},{"code":"NO","name":"Norway","selected_va_million":78429.237,"share_pct":0.2718555091433266,"world_va_share_pct":0.08185874238351068},{"code":"CH","name":"Switzerland","selected_va_million":273889.50800000003,"share_pct":0.9493700881771326,"world_va_share_pct":0.2858659797610742},{"code":"UK","name":"United Kingdom","selected_va_million":727586.71,"share_pct":2.5219989771539906,"world_va_share_pct":0.7594021736505748},{"code":"ME","name":"Montenegro","selected_va_million":1275.35,"share_pct":0.004420684643227393,"world_va_share_pct":0.0013311177195158782},{"code":"MK","name":"North Macedonia","selected_va_million":4435.742,"share_pct":0.015375400118178352,"world_va_share_pct":0.004629705394911829},{"code":"AL","name":"Albania","selected_va_million":5906.106000000001,"share_pct":0.020472052452639014,"world_va_share_pct":0.00616436456654177},{"code":"RS","name":"Serbia","selected_va_million":24085.538,"share_pct":0.08348654719133555,"world_va_share_pct":0.025138735575232708},{"code":"TR","name":"Türkiye","selected_va_million":349466.368,"share_pct":1.2113385394927296,"world_va_share_pct":0.36474761815945167},{"code":"RU","name":"Russia","selected_va_million":496322.23300000007,"share_pct":1.7203779931120304,"world_va_share_pct":0.5180251059991284},{"code":"ZA","name":"South Africa","selected_va_million":81499.256,"share_pct":0.28249696901529614,"world_va_share_pct":0.0850630052840089},{"code":"CA","name":"Canada","selected_va_million":489523.658,"share_pct":1.6968124180947175,"world_va_share_pct":0.5109292470976835},{"code":"US","name":"United States","selected_va_million":5879014.654999999,"share_pct":20.378147020556934,"world_va_share_pct":6.136088587888836},{"code":"MX","name":"Mexico","selected_va_million":516560.50800000003,"share_pct":1.7905289567674292,"world_va_share_pct":0.5391483478268112},{"code":"AR","name":"Argentina","selected_va_million":144963.82200000001,"share_pct":0.5024811555564741,"world_va_share_pct":0.15130271074837945},{"code":"BR","name":"Brazil","selected_va_million":419212.72000000003,"share_pct":1.4530969800835731,"world_va_share_pct":0.4375437956940828},{"code":"CN","name":"China","selected_va_million":6552806.664999999,"share_pct":22.713680004707413,"world_va_share_pct":6.8393437600213645},{"code":"JP","name":"Japan","selected_va_million":1256649.638,"share_pct":4.355864473771014,"world_va_share_pct":1.3115996396009049},{"code":"KR","name":"South Korea","selected_va_million":658408.8019999999,"share_pct":2.282210906784133,"world_va_share_pct":0.687199296685162},{"code":"IN","name":"India","selected_va_million":1054260.738,"share_pct":3.6543335197664777,"world_va_share_pct":1.100360802400664},{"code":"ID","name":"Indonesia","selected_va_million":417942.70399999997,"share_pct":1.448694784429162,"world_va_share_pct":0.4362182452164345},{"code":"SA","name":"Saudi Arabia","selected_va_million":376039,"share_pct":1.3034459815380761,"world_va_share_pct":0.3924822018497129},{"code":"AU","name":"Australia","selected_va_million":327481.419,"share_pct":1.1351331633791628,"world_va_share_pct":0.3418013248465941},{"code":"ROW","name":"Rest of the world","selected_va_million":3755086.1890000002,"share_pct":13.016075469249678,"world_va_share_pct":3.9192862857154904}],"sector_breakdown":[{"code":"A01","name":"Crop and animal production, hunting and related service activities","va_million":3848300.8510000003,"share_pct":4.016576981059422,"detailed":false},{"code":"A02","name":"Forestry and logging","va_million":234480.407,"share_pct":0.2447336218583095,"detailed":false},{"code":"A03","name":"Fishing and aquaculture","va_million":340955.793,"share_pct":0.3558648979761539,"detailed":false},{"code":"B","name":"Mining and quarrying","va_million":3453248.193,"share_pct":3.604249703680156,"detailed":false},{"code":"C10-12","name":"Manufacture of food products; beverages and tobacco products","va_million":2290462.014,"share_pct":2.390617926618909,"detailed":true},{"code":"C13-15","name":"Manufacture of textiles, wearing apparel, leather and related products","va_million":931906.564,"share_pct":0.9726564004183619,"detailed":true},{"code":"C16","name":"Manufacture of wood and of products of wood and cork, except furniture; manufacture of articles of straw and plaiting materials","va_million":270791.996,"share_pct":0.28263302166360044,"detailed":true},{"code":"C17","name":"Manufacture of paper and paper products","va_million":314932.368,"share_pct":0.32870353667141994,"detailed":true},{"code":"C18","name":"Printing and reproduction of recorded media","va_million":187591.968,"share_pct":0.19579487406880905,"detailed":true},{"code":"C19","name":"Manufacture of coke and refined petroleum products","va_million":779665.325,"share_pct":0.8137580502604038,"detailed":true},{"code":"C20","name":"Manufacture of chemicals and chemical products","va_million":1218732.586,"share_pct":1.2720245740980975,"detailed":true},{"code":"C21","name":"Manufacture of basic pharmaceutical products and pharmaceutical preparations","va_million":828053.8230000001,"share_pct":0.8642624507062099,"detailed":true},{"code":"C22","name":"Manufacture of rubber and plastic products","va_million":577522.6390000001,"share_pct":0.6027761933543513,"detailed":true},{"code":"C23","name":"Manufacture of other non-metallic mineral products","va_million":815203.628,"share_pct":0.8508503502916301,"detailed":true},{"code":"C24","name":"Manufacture of basic metals","va_million":1069198.92,"share_pct":1.1159521920251225,"detailed":true},{"code":"C25","name":"Manufacture of fabricated metal products, except machinery and equipment","va_million":1002683.2220000001,"share_pct":1.0465279365393603,"detailed":true},{"code":"C26","name":"Manufacture of computer, electronic and optical products","va_million":1555194.7519999999,"share_pct":1.623199350519702,"detailed":true},{"code":"C27","name":"Manufacture of electrical equipment","va_million":694706.5499999999,"share_pct":0.7250842502597274,"detailed":true},{"code":"C28","name":"Manufacture of machinery and equipment n.e.c.","va_million":1255798.936,"share_pct":1.3107117386276603,"detailed":true},{"code":"C29","name":"Manufacture of motor vehicles, trailers and semi-trailers","va_million":1132509.436,"share_pct":1.1820311112859478,"detailed":true},{"code":"C30","name":"Manufacture of other transport equipment","va_million":476207.10199999996,"share_pct":0.49703039293645285,"detailed":true},{"code":"C31_32","name":"Manufacture of furniture; other manufacturing","va_million":464097.57399999996,"share_pct":0.4843913469523908,"detailed":true},{"code":"C33","name":"Repair and installation of machinery and equipment","va_million":276375.529,"share_pct":0.2884607079566193,"detailed":true},{"code":"D35","name":"Electricity, gas, steam and air conditioning supply","va_million":1624631.7719999999,"share_pct":1.695672669775105,"detailed":true},{"code":"E36","name":"Water collection, treatment and supply","va_million":161689.35199999998,"share_pct":0.16875960442564011,"detailed":true},{"code":"E37-39","name":"Sewerage, waste management, remediation activities","va_million":441554.385,"share_pct":0.460862403264544,"detailed":true},{"code":"F","name":"Construction","va_million":5569096.646,"share_pct":5.812618675020227,"detailed":true},{"code":"G45","name":"Wholesale and retail trade and repair of motor vehicles and motorcycles","va_million":1312341.7049999998,"share_pct":1.3697269750148424,"detailed":false},{"code":"G46","name":"Wholesale trade, except of motor vehicles and motorcycles","va_million":5456945.807,"share_pct":5.695563773188202,"detailed":false},{"code":"G47","name":"Retail trade, except of motor vehicles and motorcycles","va_million":3653406.557,"share_pct":3.8131604693756196,"detailed":false},{"code":"H49","name":"Land transport and transport via pipelines","va_million":2296642.8359999997,"share_pct":2.3970690197975446,"detailed":false},{"code":"H50","name":"Water transport","va_million":336661.281,"share_pct":0.35138259819972106,"detailed":false},{"code":"H51","name":"Air transport","va_million":363825.12299999996,"share_pct":0.3797342439568306,"detailed":false},{"code":"H52","name":"Warehousing and support activities for transportation","va_million":1077337.1030000001,"share_pct":1.1244462364803411,"detailed":true},{"code":"H53","name":"Postal and courier activities","va_million":321099.55100000004,"share_pct":0.3351403944522621,"detailed":false},{"code":"I","name":"Accommodation and food service activities","va_million":2396843.428,"share_pct":2.501651121587,"detailed":false},{"code":"J58","name":"Publishing activities","va_million":711073.874,"share_pct":0.742167274525582,"detailed":false},{"code":"J59_60","name":"Motion picture, video, television programme production; programming and broadcasting activities","va_million":419449.57800000004,"share_pct":0.43779101087486383,"detailed":false},{"code":"J61","name":"Telecommunications","va_million":1319020.7030000002,"share_pct":1.37669802812686,"detailed":true},{"code":"J62_63","name":"Computer programming, consultancy, and information service activities","va_million":2514638.798,"share_pct":2.624597374995028,"detailed":true},{"code":"K64","name":"Financial service activities, except insurance and pension funding","va_million":4106783.774,"share_pct":4.286362686158069,"detailed":false},{"code":"K65","name":"Insurance, reinsurance and pension funding, except compulsory social security","va_million":1075882.879,"share_pct":1.1229284230686931,"detailed":false},{"code":"K66","name":"Activities auxiliary to financial services and insurance activities","va_million":742255.891,"share_pct":0.77471279956494,"detailed":false},{"code":"L","name":"Real estate activities","va_million":9195509.172,"share_pct":9.597604735029586,"detailed":false},{"code":"M69_70","name":"Legal and accounting activities; activities of head offices; management consultancy activities","va_million":2694044.3789999997,"share_pct":2.811847892773788,"detailed":false},{"code":"M71","name":"Architectural and engineering activities; technical testing and analysis","va_million":891462.267,"share_pct":0.930443580102321,"detailed":false},{"code":"M72","name":"Scientific research and development","va_million":629392.595,"share_pct":0.6569142868519079,"detailed":false},{"code":"M73","name":"Advertising and market research","va_million":364019.791,"share_pct":0.37993742427926974,"detailed":false},{"code":"M74_75","name":"Other professional, scientific and technical activities; veterinary activities","va_million":554565.861,"share_pct":0.5788155755013757,"detailed":false},{"code":"N77","name":"Rental and leasing activities","va_million":735307.6059999999,"share_pct":0.7674606842367976,"detailed":false},{"code":"N78","name":"Employment activities","va_million":773692.506,"share_pct":0.8075240555088761,"detailed":false},{"code":"N79","name":"Travel agency, tour operator reservation service and related activities","va_million":232203.776,"share_pct":0.24235743973975446,"detailed":false},{"code":"N80-82","name":"Security and investigation, service and landscape, office administrative and support activities","va_million":1380246.548,"share_pct":1.4406011191778125,"detailed":false},{"code":"O84","name":"Public administration and defence; compulsory social security","va_million":6324277.925999999,"share_pct":6.600822057036678,"detailed":false},{"code":"P85","name":"Education","va_million":4446932.333999999,"share_pct":4.641385052946643,"detailed":false},{"code":"Q86","name":"Human health activities","va_million":4035247.5080000004,"share_pct":4.211698326366167,"detailed":false},{"code":"Q87_88","name":"Residential care activities and social work activities without accommodation","va_million":1276946.3209999998,"share_pct":1.332783843457647,"detailed":false},{"code":"R90-92","name":"Creative, arts and entertainment activities; libraries, archives, museums and other cultural activities; gambling and betting activities","va_million":527736.326,"share_pct":0.5508128551149161,"detailed":false},{"code":"R93","name":"Sports activities and amusement and recreation activities","va_million":337576.30799999996,"share_pct":0.35233763693695824,"detailed":false},{"code":"S94","name":"Activities of membership organisations","va_million":498823.74000000005,"share_pct":0.5206359973569463,"detailed":false},{"code":"S95","name":"Repair of computers and personal and household goods","va_million":184375.666,"share_pct":0.1924379315953591,"detailed":false},{"code":"S96","name":"Other personal service activities","va_million":620769.7580000001,"share_pct":0.6479143957449985,"detailed":false},{"code":"T","name":"Activities of households as employers; undifferentiated goods- and services-producing activities of households for own use","va_million":187527.626,"share_pct":0.19572771856145096,"detailed":false},{"code":"U","name":"Activities of extraterritorial organisations and bodies","va_million":0,"share_pct":0,"detailed":false}],"scenarios":[{"scenario":"零冲击","year":2030,"direct_final_demand_increment_million_eur_2024prices":0,"gross_output_increment_million_eur_2024prices":0,"value_added_increment_million_eur_2024prices":0,"detailed_sector_va_increment":0,"rest_economy_va_feedback":0,"va_increment_percent_counterfactual":0,"solve_residual_linf_million_eur":0,"delta_output_min":0,"delta_product_tax_million":0,"global_spending_accounting_residual":0,"name":"零冲击","shock_description":"篮子内正最终需求的外生增幅；非正最终需求净额不变；非AI采用因果增益","params":{"uniform_selected":0},"selected_va_change_pct":0,"world_va_change_pct":0,"delta_va_million":0},{"scenario":"需求增加5%","year":2030,"direct_final_demand_increment_million_eur_2024prices":2220125.7397793727,"gross_output_increment_million_eur_2024prices":5330960.853486553,"value_added_increment_million_eur_2024prices":2127203.908982128,"detailed_sector_va_increment":1327534.8167622155,"rest_economy_va_feedback":799669.0922199128,"va_increment_percent_counterfactual":1.914489585644781,"solve_residual_linf_million_eur":1.8405899027129635e-10,"delta_output_min":0,"delta_product_tax_million":92921.83079724516,"global_spending_accounting_residual":3.637978807091713e-10,"name":"需求增加5%","shock_description":"篮子内正最终需求的外生增幅；非正最终需求净额不变；非AI采用因果增益","params":{"uniform_selected":0.05},"selected_va_change_pct":3.967919712895828,"world_va_change_pct":1.914489585644781,"delta_va_million":2127203.908982128},{"scenario":"需求增加10%","year":2030,"direct_final_demand_increment_million_eur_2024prices":4440251.479558745,"gross_output_increment_million_eur_2024prices":10661921.706973106,"value_added_increment_million_eur_2024prices":4254407.817964256,"detailed_sector_va_increment":2655069.633524431,"rest_economy_va_feedback":1599338.1844398256,"va_increment_percent_counterfactual":3.828979171289562,"solve_residual_linf_million_eur":3.681179805425927e-10,"delta_output_min":0,"delta_product_tax_million":185843.66159449032,"global_spending_accounting_residual":7.275957614183426e-10,"name":"需求增加10%","shock_description":"篮子内正最终需求的外生增幅；非正最终需求净额不变；非AI采用因果增益","params":{"uniform_selected":0.1},"selected_va_change_pct":7.935839425791656,"world_va_change_pct":3.828979171289562,"delta_va_million":4254407.817964256}]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我们的建议。模型属于解释性情景，非确定性预测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我们的建议。试点顺序按企业实际情况调整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我们的建议。评价框架不构成收益保证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我们的建议。具体期限与负责人待实际项目确定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我们的建议。数据版本与来源随更新保留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全部引用及口径见各页演讲者备注。政策与产业建议由本公司提出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852defa6054f6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c57ff4ae1f494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4352f3783e41c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905608a3764a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f11c3e2bd246d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1ab11846fe41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C7C9075-F909-42E4-8536-C83384BD2F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DF9DC83-8FB0-4A12-BBCD-1DE02CBEC3D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E0A1943-DA55-4178-A730-DBC739179A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5E17C3F-B06B-40AF-B5E4-58453BF477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3B04B31-871A-4380-9A04-561C5E4A51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F970D1-C234-4E3B-98D4-39C63B5EC1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524F6B7-1426-4A8F-9A8C-50049FB67B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8F3AB7F-FBBC-4E42-863B-6F25BA99377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7FFECD-1500-4076-A89D-AAC5906EAF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9CBD7C-D612-4AEC-B8BB-C1748BDEB0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1723f638c040a1" /><Relationship Type="http://schemas.openxmlformats.org/officeDocument/2006/relationships/slideLayout" Target="/ppt/slideLayouts/slideLayout1.xml" Id="R3b9bef6ee2604154" /><Relationship Type="http://schemas.openxmlformats.org/officeDocument/2006/relationships/slideLayout" Target="/ppt/slideLayouts/slideLayout2.xml" Id="R550835b684a74c96" /><Relationship Type="http://schemas.openxmlformats.org/officeDocument/2006/relationships/slideLayout" Target="/ppt/slideLayouts/slideLayout3.xml" Id="R3424865f1b3d4c3c" /><Relationship Type="http://schemas.openxmlformats.org/officeDocument/2006/relationships/slideLayout" Target="/ppt/slideLayouts/slideLayout4.xml" Id="R629590d9900c471e" /><Relationship Type="http://schemas.openxmlformats.org/officeDocument/2006/relationships/slideLayout" Target="/ppt/slideLayouts/slideLayout5.xml" Id="R7b5cce0be97d4c4e" /><Relationship Type="http://schemas.openxmlformats.org/officeDocument/2006/relationships/slideLayout" Target="/ppt/slideLayouts/slideLayout6.xml" Id="Raf13258b09f043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9bef6ee2604154"/>
    <p:sldLayoutId xmlns:r="http://schemas.openxmlformats.org/officeDocument/2006/relationships" id="2147483650" r:id="R550835b684a74c96"/>
    <p:sldLayoutId xmlns:r="http://schemas.openxmlformats.org/officeDocument/2006/relationships" id="2147483651" r:id="R3424865f1b3d4c3c"/>
    <p:sldLayoutId xmlns:r="http://schemas.openxmlformats.org/officeDocument/2006/relationships" id="2147483652" r:id="R629590d9900c471e"/>
    <p:sldLayoutId xmlns:r="http://schemas.openxmlformats.org/officeDocument/2006/relationships" id="2147483653" r:id="R7b5cce0be97d4c4e"/>
    <p:sldLayoutId xmlns:r="http://schemas.openxmlformats.org/officeDocument/2006/relationships" id="2147483654" r:id="Raf13258b09f043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e60ec656d04fad" /><Relationship Type="http://schemas.openxmlformats.org/officeDocument/2006/relationships/image" Target="/ppt/media/image.png" Id="Rba51215591c3481e" /><Relationship Type="http://schemas.openxmlformats.org/officeDocument/2006/relationships/image" Target="/ppt/media/image2.png" Id="R74cbaae0868d4b6c" /><Relationship Type="http://schemas.openxmlformats.org/officeDocument/2006/relationships/notesSlide" Target="/ppt/notesSlides/notesSlide1.xml" Id="R2886dd8aba3a45c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c1eab523c741c7" /><Relationship Type="http://schemas.openxmlformats.org/officeDocument/2006/relationships/notesSlide" Target="/ppt/notesSlides/notesSlide2.xml" Id="R0d646245c5c542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03a67935314005" /><Relationship Type="http://schemas.openxmlformats.org/officeDocument/2006/relationships/notesSlide" Target="/ppt/notesSlides/notesSlide3.xml" Id="R966dacc7fe3146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f6770b58304358" /><Relationship Type="http://schemas.openxmlformats.org/officeDocument/2006/relationships/notesSlide" Target="/ppt/notesSlides/notesSlide4.xml" Id="R2de1399b4e7840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80a915e49f460f" /><Relationship Type="http://schemas.openxmlformats.org/officeDocument/2006/relationships/notesSlide" Target="/ppt/notesSlides/notesSlide5.xml" Id="R9877fab4ac634c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d42431eff94b66" /><Relationship Type="http://schemas.openxmlformats.org/officeDocument/2006/relationships/notesSlide" Target="/ppt/notesSlides/notesSlide6.xml" Id="Reaf28bb821c34e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3f0d1aed944c3f" /><Relationship Type="http://schemas.openxmlformats.org/officeDocument/2006/relationships/notesSlide" Target="/ppt/notesSlides/notesSlide7.xml" Id="R80545c7f442e4ec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224e49c52d420a" /><Relationship Type="http://schemas.openxmlformats.org/officeDocument/2006/relationships/notesSlide" Target="/ppt/notesSlides/notesSlide8.xml" Id="R54c33b25863449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7508f89ed54f49" /><Relationship Type="http://schemas.openxmlformats.org/officeDocument/2006/relationships/chart" Target="/ppt/slides/charts/chart1.xml" Id="Rc461cfb4d12f43d4" /><Relationship Type="http://schemas.openxmlformats.org/officeDocument/2006/relationships/notesSlide" Target="/ppt/notesSlides/notesSlide9.xml" Id="R51678a691fa745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14d7adfce94bbe" /><Relationship Type="http://schemas.openxmlformats.org/officeDocument/2006/relationships/notesSlide" Target="/ppt/notesSlides/notesSlide10.xml" Id="R7bad4e378c7b4d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fca00c249741c6" /><Relationship Type="http://schemas.openxmlformats.org/officeDocument/2006/relationships/notesSlide" Target="/ppt/notesSlides/notesSlide11.xml" Id="Re67e6bae982847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d233dfe80942b4" /><Relationship Type="http://schemas.openxmlformats.org/officeDocument/2006/relationships/chart" Target="/ppt/slides/charts/chart2.xml" Id="Re5a7e34956c94a30" /><Relationship Type="http://schemas.openxmlformats.org/officeDocument/2006/relationships/notesSlide" Target="/ppt/notesSlides/notesSlide12.xml" Id="R9891712e1dc84d2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5a1c03130247c2" /><Relationship Type="http://schemas.openxmlformats.org/officeDocument/2006/relationships/notesSlide" Target="/ppt/notesSlides/notesSlide13.xml" Id="Rdbe14010c8bd44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5453608c6f4328" /><Relationship Type="http://schemas.openxmlformats.org/officeDocument/2006/relationships/notesSlide" Target="/ppt/notesSlides/notesSlide14.xml" Id="Re755b7017edc483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6364a88e5c4d4b" /><Relationship Type="http://schemas.openxmlformats.org/officeDocument/2006/relationships/notesSlide" Target="/ppt/notesSlides/notesSlide15.xml" Id="Rbda7f5603f6e454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c41165dfb74d63" /><Relationship Type="http://schemas.openxmlformats.org/officeDocument/2006/relationships/notesSlide" Target="/ppt/notesSlides/notesSlide16.xml" Id="R85843d12774e4c8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9991d56b944c9a" /><Relationship Type="http://schemas.openxmlformats.org/officeDocument/2006/relationships/notesSlide" Target="/ppt/notesSlides/notesSlide17.xml" Id="Rb5343a662e004a4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1474ab040c44b5" /><Relationship Type="http://schemas.openxmlformats.org/officeDocument/2006/relationships/notesSlide" Target="/ppt/notesSlides/notesSlide18.xml" Id="Rbc66025d42f344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dba5a872684702" /><Relationship Type="http://schemas.openxmlformats.org/officeDocument/2006/relationships/chart" Target="/ppt/slides/charts/chart3.xml" Id="R05d83978de884da1" /><Relationship Type="http://schemas.openxmlformats.org/officeDocument/2006/relationships/notesSlide" Target="/ppt/notesSlides/notesSlide19.xml" Id="R7c5cc9503c1a43c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32c3494b0d48a1" /><Relationship Type="http://schemas.openxmlformats.org/officeDocument/2006/relationships/chart" Target="/ppt/slides/charts/chart4.xml" Id="R847de96a25b74e84" /><Relationship Type="http://schemas.openxmlformats.org/officeDocument/2006/relationships/notesSlide" Target="/ppt/notesSlides/notesSlide20.xml" Id="Rdc5af32c661446d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5513b70be94fd7" /><Relationship Type="http://schemas.openxmlformats.org/officeDocument/2006/relationships/notesSlide" Target="/ppt/notesSlides/notesSlide21.xml" Id="R107415a95e7548b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f57cf896214a62" /><Relationship Type="http://schemas.openxmlformats.org/officeDocument/2006/relationships/chart" Target="/ppt/slides/charts/chart5.xml" Id="R17a0f86f4080424b" /><Relationship Type="http://schemas.openxmlformats.org/officeDocument/2006/relationships/notesSlide" Target="/ppt/notesSlides/notesSlide22.xml" Id="R33a1c56bb153473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7c56bea83c414f" /><Relationship Type="http://schemas.openxmlformats.org/officeDocument/2006/relationships/image" Target="/ppt/media/image3.png" Id="Rc8d4e6682c754573" /><Relationship Type="http://schemas.openxmlformats.org/officeDocument/2006/relationships/notesSlide" Target="/ppt/notesSlides/notesSlide23.xml" Id="R317bbc65784b404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e31c8669dc44ef" /><Relationship Type="http://schemas.openxmlformats.org/officeDocument/2006/relationships/notesSlide" Target="/ppt/notesSlides/notesSlide24.xml" Id="Ra301fe35e867405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fd395357294f5f" /><Relationship Type="http://schemas.openxmlformats.org/officeDocument/2006/relationships/notesSlide" Target="/ppt/notesSlides/notesSlide25.xml" Id="R1b17165a660846f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862797621345ef" /><Relationship Type="http://schemas.openxmlformats.org/officeDocument/2006/relationships/chart" Target="/ppt/slides/charts/chart6.xml" Id="Rb993674d252e4360" /><Relationship Type="http://schemas.openxmlformats.org/officeDocument/2006/relationships/notesSlide" Target="/ppt/notesSlides/notesSlide26.xml" Id="R17766c5c1cf849b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286e59d7e6478c" /><Relationship Type="http://schemas.openxmlformats.org/officeDocument/2006/relationships/notesSlide" Target="/ppt/notesSlides/notesSlide27.xml" Id="R528ccfd3cb9e48f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0b48c049bc4e89" /><Relationship Type="http://schemas.openxmlformats.org/officeDocument/2006/relationships/notesSlide" Target="/ppt/notesSlides/notesSlide28.xml" Id="Rdeb8ba60f5f0407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fc0fb4841049ec" /><Relationship Type="http://schemas.openxmlformats.org/officeDocument/2006/relationships/notesSlide" Target="/ppt/notesSlides/notesSlide29.xml" Id="R742e81fbe1a6421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cb9a50053249ac" /><Relationship Type="http://schemas.openxmlformats.org/officeDocument/2006/relationships/notesSlide" Target="/ppt/notesSlides/notesSlide30.xml" Id="Rb2098b91ada643a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9d3980a9b646ab" /><Relationship Type="http://schemas.openxmlformats.org/officeDocument/2006/relationships/notesSlide" Target="/ppt/notesSlides/notesSlide31.xml" Id="Rf38eef5022ba4e8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d71eff25cf4b50" /><Relationship Type="http://schemas.openxmlformats.org/officeDocument/2006/relationships/notesSlide" Target="/ppt/notesSlides/notesSlide32.xml" Id="R8b0fb2ad56de46f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 xmlns:a="http://schemas.openxmlformats.org/drawingml/2006/main">
              <a:srgbClr val="9FD6E6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微软*</c:v>
                </c:pt>
                <c:pt idx="1">
                  <c:v>Alphabet</c:v>
                </c:pt>
                <c:pt idx="2">
                  <c:v>Amazon</c:v>
                </c:pt>
                <c:pt idx="3">
                  <c:v>Meta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44.477</c:v>
                </c:pt>
                <c:pt idx="1">
                  <c:v>52.535</c:v>
                </c:pt>
                <c:pt idx="2">
                  <c:v>82.999</c:v>
                </c:pt>
                <c:pt idx="3">
                  <c:v>37.256</c:v>
                </c:pt>
              </c:numCache>
            </c:numRef>
          </c:val>
        </c:ser>
        <c:ser>
          <c:idx val="1"/>
          <c:order val="1"/>
          <c:tx>
            <c:v>2025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Data'!$C$2:$C$5</c:f>
              <c:strCache>
                <c:ptCount val="4"/>
                <c:pt idx="0">
                  <c:v>微软*</c:v>
                </c:pt>
                <c:pt idx="1">
                  <c:v>Alphabet</c:v>
                </c:pt>
                <c:pt idx="2">
                  <c:v>Amazon</c:v>
                </c:pt>
                <c:pt idx="3">
                  <c:v>Meta</c:v>
                </c:pt>
              </c:strCache>
            </c:strRef>
          </c:cat>
          <c:val>
            <c:numRef>
              <c:f>'Chart Data'!$D$2:$D$5</c:f>
              <c:numCache>
                <c:formatCode>0</c:formatCode>
                <c:ptCount val="4"/>
                <c:pt idx="0">
                  <c:v>64.551</c:v>
                </c:pt>
                <c:pt idx="1">
                  <c:v>91.447</c:v>
                </c:pt>
                <c:pt idx="2">
                  <c:v>131.819</c:v>
                </c:pt>
                <c:pt idx="3">
                  <c:v>69.691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latin typeface="Noto Sans CJK SC"/>
              <a:ea typeface="Noto Sans CJK SC"/>
              <a:cs typeface="Noto Sans CJK SC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2026上半年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Alphabet</c:v>
                </c:pt>
                <c:pt idx="1">
                  <c:v>Amazon</c:v>
                </c:pt>
                <c:pt idx="2">
                  <c:v>Meta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80.598</c:v>
                </c:pt>
                <c:pt idx="1">
                  <c:v>98.411</c:v>
                </c:pt>
                <c:pt idx="2">
                  <c:v>49.113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IEA 2025版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2024估计</c:v>
                </c:pt>
                <c:pt idx="1">
                  <c:v>2030基本情景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415</c:v>
                </c:pt>
                <c:pt idx="1">
                  <c:v>945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LBNL 2026版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2024估计</c:v>
                </c:pt>
                <c:pt idx="1">
                  <c:v>2030压力低值</c:v>
                </c:pt>
                <c:pt idx="2">
                  <c:v>2030参考</c:v>
                </c:pt>
                <c:pt idx="3">
                  <c:v>2030压力高值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192</c:v>
                </c:pt>
                <c:pt idx="1">
                  <c:v>521</c:v>
                </c:pt>
                <c:pt idx="2">
                  <c:v>649</c:v>
                </c:pt>
                <c:pt idx="3">
                  <c:v>843</c:v>
                </c:pt>
              </c:numCache>
            </c:numRef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总取水</c:v>
          </c:tx>
          <c:spPr>
            <a:solidFill xmlns:a="http://schemas.openxmlformats.org/drawingml/2006/main">
              <a:srgbClr val="102760"/>
            </a:solidFill>
            <a:ln xmlns:a="http://schemas.openxmlformats.org/drawingml/2006/main" w="28575">
              <a:solidFill>
                <a:srgbClr val="102760"/>
              </a:solidFill>
            </a:ln>
          </c:spPr>
          <c:marker>
            <c:symbol val="none"/>
          </c:marker>
          <c:cat>
            <c:numRef>
              <c:f>'Chart Data'!$A$2:$A$7</c:f>
              <c:numCache>
                <c:formatCode>General</c:formatCode>
                <c:ptCount val="6"/>
                <c:pt idx="0">
                  <c:v>1950</c:v>
                </c:pt>
                <c:pt idx="1">
                  <c:v>1965</c:v>
                </c:pt>
                <c:pt idx="2">
                  <c:v>1980</c:v>
                </c:pt>
                <c:pt idx="3">
                  <c:v>1995</c:v>
                </c:pt>
                <c:pt idx="4">
                  <c:v>2010</c:v>
                </c:pt>
                <c:pt idx="5">
                  <c:v>2015</c:v>
                </c:pt>
              </c:numCache>
            </c:numRef>
          </c:cat>
          <c:val>
            <c:numRef>
              <c:f>'Chart Data'!$B$2:$B$7</c:f>
              <c:numCache>
                <c:formatCode>0</c:formatCode>
                <c:ptCount val="6"/>
                <c:pt idx="0">
                  <c:v>180</c:v>
                </c:pt>
                <c:pt idx="1">
                  <c:v>310</c:v>
                </c:pt>
                <c:pt idx="2">
                  <c:v>430</c:v>
                </c:pt>
                <c:pt idx="3">
                  <c:v>398</c:v>
                </c:pt>
                <c:pt idx="4">
                  <c:v>354</c:v>
                </c:pt>
                <c:pt idx="5">
                  <c:v>322</c:v>
                </c:pt>
              </c:numCache>
            </c:numRef>
          </c:val>
        </c:ser>
        <c:ser>
          <c:idx val="1"/>
          <c:order val="1"/>
          <c:tx>
            <c:v>热电取水</c:v>
          </c:tx>
          <c:spPr>
            <a:solidFill xmlns:a="http://schemas.openxmlformats.org/drawingml/2006/main">
              <a:srgbClr val="9FD6E6"/>
            </a:solidFill>
            <a:ln xmlns:a="http://schemas.openxmlformats.org/drawingml/2006/main" w="28575">
              <a:solidFill>
                <a:srgbClr val="9FD6E6"/>
              </a:solidFill>
            </a:ln>
          </c:spPr>
          <c:marker>
            <c:symbol val="none"/>
          </c:marker>
          <c:cat>
            <c:numRef>
              <c:f>'Chart Data'!$C$2:$C$7</c:f>
              <c:numCache>
                <c:formatCode>General</c:formatCode>
                <c:ptCount val="6"/>
                <c:pt idx="0">
                  <c:v>1950</c:v>
                </c:pt>
                <c:pt idx="1">
                  <c:v>1965</c:v>
                </c:pt>
                <c:pt idx="2">
                  <c:v>1980</c:v>
                </c:pt>
                <c:pt idx="3">
                  <c:v>1995</c:v>
                </c:pt>
                <c:pt idx="4">
                  <c:v>2010</c:v>
                </c:pt>
                <c:pt idx="5">
                  <c:v>2015</c:v>
                </c:pt>
              </c:numCache>
            </c:numRef>
          </c:cat>
          <c:val>
            <c:numRef>
              <c:f>'Chart Data'!$D$2:$D$7</c:f>
              <c:numCache>
                <c:formatCode>0</c:formatCode>
                <c:ptCount val="6"/>
                <c:pt idx="0">
                  <c:v>40</c:v>
                </c:pt>
                <c:pt idx="1">
                  <c:v>130</c:v>
                </c:pt>
                <c:pt idx="2">
                  <c:v>210</c:v>
                </c:pt>
                <c:pt idx="3">
                  <c:v>190</c:v>
                </c:pt>
                <c:pt idx="4">
                  <c:v>162</c:v>
                </c:pt>
                <c:pt idx="5">
                  <c:v>133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latin typeface="Noto Sans CJK SC"/>
              <a:ea typeface="Noto Sans CJK SC"/>
              <a:cs typeface="Noto Sans CJK SC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全球增加值相对参照变化</c:v>
          </c:tx>
          <c:spPr>
            <a:solidFill xmlns:a="http://schemas.openxmlformats.org/drawingml/2006/main">
              <a:srgbClr val="102760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零冲击</c:v>
                </c:pt>
                <c:pt idx="1">
                  <c:v>需求增加5%</c:v>
                </c:pt>
                <c:pt idx="2">
                  <c:v>需求增加10%</c:v>
                </c:pt>
              </c:strCache>
            </c:strRef>
          </c:cat>
          <c:val>
            <c:numRef>
              <c:f>'Chart Data'!$B$2:$B$4</c:f>
              <c:numCache>
                <c:formatCode>0.0%</c:formatCode>
                <c:ptCount val="3"/>
                <c:pt idx="0">
                  <c:v>0</c:v>
                </c:pt>
                <c:pt idx="1">
                  <c:v>0.0191448958564</c:v>
                </c:pt>
                <c:pt idx="2">
                  <c:v>0.0382897917129</c:v>
                </c:pt>
              </c:numCache>
            </c:numRef>
          </c:val>
        </c:ser>
        <c:dLbls>
          <c:numFmt formatCode="0.00%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25334B"/>
                  </a:solidFill>
                  <a:latin typeface="Noto Sans CJK SC"/>
                  <a:ea typeface="Noto Sans CJK SC"/>
                  <a:cs typeface="Noto Sans CJK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DF3"/>
              </a:solidFill>
            </a:ln>
          </c:spPr>
        </c:majorGridlines>
        <c:numFmt formatCode="0.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86E815-47FC-497A-B39A-59670E2080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1215591c3481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9EE36-8F3F-45E6-9150-942219FE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67665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6F1B03-591D-49FB-8FAA-FDE15F61B5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cbaae0868d4b6c"/>
          <a:stretch xmlns:a="http://schemas.openxmlformats.org/drawingml/2006/main"/>
        </p:blipFill>
        <p:spPr>
          <a:xfrm xmlns:a="http://schemas.openxmlformats.org/drawingml/2006/main">
            <a:off x="685800" y="457590"/>
            <a:ext cx="3524250" cy="93267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12B81-5F25-45D2-B49D-5C7EBE22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704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AI基建未来报告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EF1ABF-700E-4043-9D48-5E03FF11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666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rPr>
              <a:t>算力、Token与产业选择</a:t>
            </a:r>
          </a:p>
          <a:p xmlns:a="http://schemas.openxmlformats.org/drawingml/2006/main">
            <a:pPr>
              <a:def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0">
                <a:solidFill>
                  <a:srgbClr val="BDE4F0"/>
                </a:solidFill>
                <a:latin typeface="Noto Sans CJK SC"/>
                <a:ea typeface="Noto Sans CJK SC"/>
                <a:cs typeface="Noto Sans CJK SC"/>
              </a:rPr>
              <a:t>2026—2030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1388E-35AF-46E2-962D-0735D41A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完整版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54FE3-2CF6-4159-BDE6-382F94BC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B7C5D8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7C5D8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B7C5D8"/>
                </a:solidFill>
                <a:latin typeface="Noto Sans CJK SC"/>
                <a:ea typeface="Noto Sans CJK SC"/>
                <a:cs typeface="Noto Sans CJK SC"/>
              </a:rPr>
              <a:t>资料截点 2026.10.12</a:t>
            </a:r>
          </a:p>
        </p:txBody>
      </p:sp>
    </p:spTree>
    <p:extLst>
      <p:ext uri="{BB962C8B-B14F-4D97-AF65-F5344CB8AC3E}">
        <p14:creationId xmlns:p14="http://schemas.microsoft.com/office/powerpoint/2010/main" val="5454219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49087-A253-4B4E-BCF9-ABD1D93E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2030年的核心问题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ECDE5-A9A1-4E9F-B834-59EDC024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算力扩张能否转化为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可持续的业务收益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6EFF1-F7E8-4F08-9DB1-5AEB3842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企业已经扩大资本投入。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政策正在改变供给条件。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最终价值取决于任务质量、付费使用和持续运行。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13277-3439-48F3-8A89-5454355D9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研究范围与我们的建议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5123C-6F68-4F1D-A978-566055D1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541823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7E7567-CF1E-4F61-AEBF-F017083D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阅读口径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F42C6-6E8B-49B1-BBEE-5F8A81004290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证据层级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本报告的处理方式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历史实绩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财务现金流、官方统计，保留期间与定义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估计与预测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说明模型年份、情景和不确定性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目标与计划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政策目标、预算、招标与交付分别记录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我们的建议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建议由本公司提出，与外部事实分别呈现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5FAB9-1807-4640-A2FA-8C413995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资料截点：2026年10月12日。预测终点：2030年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84ED1-6BE9-4013-B25C-BC35F0473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322161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E3A96-70B3-494C-99D8-8437719C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算力与Token的产业链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081878-C83A-4337-9996-8E583B04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设备提供能力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任务兑现价值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C38324-C194-49B6-A650-399C385B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芯片与服务器支撑训练和推理。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云服务按容量、调用或Token收费。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企业仍需为数据整理、系统接入和人工复核付费。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6DF15-7F7E-4D92-A1F3-B9B5A589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分析框架，非已验证产业收益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409C6B-0732-4999-A2F2-5177D67D7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103538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57CC9-6C84-4602-A9A9-612DC5BB4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政府行动的四条路径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E1717-2E8A-4ADF-ADE0-05078E751B46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地区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主要工具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当前证据状态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中国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全国算力调度、数算电网协同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正式政策与阶段披露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审批、土地、电力和芯片许可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行政命令与规则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欧盟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EuroHPC与AI Gigafactories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法律授权与招标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印度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公共预算与算力服务入口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预算批准与容量披露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818E17-5842-4B89-B0BB-7BAEA95D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政策支持不能单独证明利用率或投资回报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3BF120-EE68-4F3E-828D-9E7AD7BC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624067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F76BA-38EC-43BB-AD9D-4B34805AE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中国的算力网与行业应用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DDA29-E2D9-4793-9AF6-B25DF4A0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资源调度与应用需求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共同进入政策框架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5648F2-39F7-44CC-94D9-F26D6B27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全国算力网强调应用优先、盘活存量。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“人工智能+”部署数、算、电、网协同。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2030年应用普及率目标不能解释成经济产出占比。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AA414-8DDF-49FB-88EC-A731EC58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政策目标与已完成结果分别呈现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CC5ED-1097-49F9-9267-1C99DCB8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059303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F550AA-6577-4271-B4B5-3B3D3E3F7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美国的审批与芯片供给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8ADC3-65DA-4EE3-81BA-F30822B3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建设条件与设备可得性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需要同步核验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170EB7-16B9-41F3-9B84-93BA5B41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EO14318覆盖数据中心与能源配套。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符合条件的H200等产品对中国、澳门采用逐案许可审查。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法律文本与执行状态需要分别核对。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B777C-D5A6-4AAE-A35E-31CFAF0C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公开政策资料。未据此提供完整合规结论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66BE0-077C-4CC3-A6DC-385CA888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21965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2D91D-3BEE-4DDD-BD31-842E8CE09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欧盟与印度：宣布、采购与投运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1E792F-90E7-47BE-8986-40113029414D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6032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事项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公开数字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状态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欧盟AI Gigafactories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最多7座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2026年7月招标上限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欧盟公共支持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最高100亿欧元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拟议公共支持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欧盟私人投资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至少200亿欧元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预期动员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IndiaAI预算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₹10,371.92 crore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2024年内阁批准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印度GPU容量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38,000个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2026年2月部长披露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577FC0-37A4-42C1-B6BE-BA0E96C8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印度另外宣布增加20,000个GPU，缺少本轮交付证据，未计为投运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BEA12-4DB8-4AA8-AA02-4BFAE7C2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87326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FE5477-2085-4B33-B63E-E499CDB5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大型科技企业的现金投入持续扩大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D016332D-FB84-47BB-AE48-4790F936364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461cfb4d12f43d4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AB06D7-7FCE-48C8-AF95-7FC3A2A2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单位：十亿美元。现金固定资产购置毛额。*微软财年截至6月底，其他为日历年。集团口径包含非AI业务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2B5C4-8DDF-4C29-B3CC-C57AF6BF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224877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8C87F-A0C3-40DE-8917-60B19EA7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资本开支的定义影响比较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0579B-9922-4DEC-8A3D-B985420E45EC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企业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展示口径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需要保留的差别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微软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现金购置与融资租赁新增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租赁在开始期确认资产价值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Alphabet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现金固定资产购置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公司整体，非AI单独分项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Amazon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现金毛额或扣销售激励后净额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两种口径不能相加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Meta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现金购置加融资租赁本金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本金支付与租赁新增不同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66B1C4-5717-452D-A170-0DF74C05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同公司替代口径不叠加，供应商收入不叠加买方CapEx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CE6A6-5146-4037-9847-19668037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75916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F10EA-DDD0-465B-8A22-32ED5C69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微软：分类变化影响CapEx指引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DD0AF-2D5A-4D14-ADB9-0406F0AA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约1,750亿美元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2026日历年管理层指引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28D36-F6EE-4B80-B40E-95A1FC1B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部分未来数据中心租赁将转为经营租赁。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管理层称投资预期没有变化。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资本开支下降可能来自会计分类，仍需核对实际建设。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84DDDB-DB57-4544-9B5F-10BFD9A81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指引包含融资租赁，经营租赁除外。并非已发生支出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C3FAC3-2CA1-4D02-89C0-2FD024A9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2094943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628B77-7F38-45BA-B164-31C2CEEB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2026年上半年的现金购置规模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FA4F50E4-CE37-46F5-A30C-BD5C063F4077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5a7e34956c94a30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2F0BD5-A6BA-47B9-8F0F-13C60486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单位：十亿美元。集团现金固定资产购置毛额。半年数不能机械乘二预测全年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4516F-A2FD-4DCA-8EAB-FE5B6198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986924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069C5-3C69-4188-B33B-FCB8D556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NVIDIA：上游销售已实现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FBF78-26BF-48A9-AB09-68822AC9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962.21亿美元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FY2027第二财季营收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B355E-8209-4958-AA16-C73C3C9D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数据中心收入约890亿美元。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同比增长117%。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财季截至2026年7月26日。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上游收入说明设备销售，不能替代客户投产与利用率。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A949F-5039-4E72-82AC-73F3420F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已发生收入。与买方设备支出相加会重复计算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C4C81-00BA-4314-A0EF-7BA75D584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7051649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A0157-D70F-44CD-A1A0-27B151A8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阿里：云与计算服务需求增长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EF77F-3811-4D02-A86F-5F96D4DF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71亿美元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当季AI云与计算服务收入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C6227-A156-43BB-B551-CE1A5CC2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收入同比增长45%。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集团资本开支接近100亿美元。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同比增长75%。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中国企业观察应保留分部调整和租赁口径差异。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A7489-7667-4676-A1ED-385FE0D3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2026年8月20日官方文章，季度截至6月底。美元约数，非现金可比汇总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D4341-4701-479F-93A3-E7246841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028012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F03AB-9896-4892-825D-26E2FAA45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Token的输入、缓存与输出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B3D6F-DEAD-477F-9610-F04C897DC52B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048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计价项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DeepSeek Flash峰时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DeepSeek Flash非峰时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缓存命中输入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0.006美元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0.003美元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未命中输入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0.30美元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0.15美元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输出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1.20美元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0.60美元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524C8-7347-43A5-88DC-08BD9E11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每百万Token。DeepSeek-V4.1-Flash，官方API价格快照。时段、假日、版本影响账单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6A4EEB-BF72-4310-91FD-C261F008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69350429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028B8-5BF3-4AF6-90D1-9455F786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同一模型的模式也会改变账单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CF85E4-C966-4D0F-B148-6E7A79B2952F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048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Qwen-Plus北京地域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每百万Token价格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条件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输入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人民币0.8元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单次输入不超过128K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非思考输出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qwen-plus-2025-12-01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思考输出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含推理过程与答案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ED740-4DC9-4310-B8D4-2EBD44ED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2026年10月12日快照。价格不含促销与免费额度。缓存价未从本表推断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2D6B6-50AD-4246-B877-C0ABB38A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979067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38298-DDDF-4693-8788-611361CE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Token用量需要质量分母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0E4F13-2407-43EF-AC16-3A2002D4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每次合格任务成本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比单一Token价格更接近价值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D97CC5-B71D-4005-8F04-472ACD66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成本包括输入、缓存、输出、重试和人工复核。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比较模型时固定任务集与成功标准。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同时核对延迟和可用性。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4C4BE-4446-45C4-A4E8-F461FA61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我们的建议。模型价格不同不证明任务质量等价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F3F52-C360-4CBE-A78F-1D473BCA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812119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646B31-B46A-4E31-86CD-4C9AFEEA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吞吐增长与付费需求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FD1A2D-98A2-4D70-99CA-AC04CA21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220亿API Token／分钟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Alphabet披露的Gemini吞吐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CE72A-51D9-4989-9EA7-446109C9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披露没有给出收费比例或缓存结构。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Google Cloud收入同时包括非AI服务。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业务收益仍需连接到实际订单、回款和单位任务成本。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306166-0E0C-435D-A333-C6E5C2D7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2026年第二季度披露。Token数不能直接换算成全球经济活动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BA3FF-C124-44FD-B726-D8577C76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60075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5FF918-FE33-416A-B013-C0530D25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全球数据中心用电的2030情景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C92282C2-01A0-4145-9C9F-93BC14643C20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5d83978de884da1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93CD05-6108-4181-8A4F-2A08AE27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单位：TWh／年。全球全部数据中心，包含非AI负荷。2030为预测，非实绩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BC0953-1C42-4B3A-B750-6D272B82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757085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165E9C-A3DE-4317-8AF4-B65271D7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美国数据中心用电的情景差异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7790FFAF-C1E1-42F4-A7BF-E04615FFCB0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47de96a25b74e84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DCDC5-8092-497F-BF0E-451A58E4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单位：TWh／年。全部数据中心，不含加密挖矿。压力上下界不是统计置信区间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E15172-C90B-4785-8B24-A2596E60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68946876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C7175A-3C81-437C-B065-524D6D9F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电力总量与区域交付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DF687-2922-410A-8771-F7BE0CF4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全国份额有限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仍可能出现局部约束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AC8D9-2AA7-4A39-B522-EBC1E262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649TWh相当于平均负荷约74.1GW。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电量换算不能代表额定容量。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区域接入与建设周期影响交付。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不同版本情景不可相减推算其他国家。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DB4A07-071A-4B6B-80AF-E1147301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我们的建议。需接入区域电网排队与实际投运数据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22F63-969F-4794-99EC-75AB2C97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629307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6512C-3A78-4E06-B2EA-137B169F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美国取水投入并未持续同比增长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31D5040C-619C-4E1E-A128-244C3F9254A6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7a0f86f4080424b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B5D34-4D0D-464A-94DC-0B40E5774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单位：十亿美制加仑／日。取水不同于耗水，包含咸水。采用2018版修订估计，地域和分类有断点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890BB5-669A-4904-9F9C-BF79D995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89422081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1E9F9-A308-423F-84C8-9DCC4705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真正的解密原件：1954年AEC报告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7FF10-DFA3-42CF-9EF2-063A91BA17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4e6682c754573"/>
          <a:stretch xmlns:a="http://schemas.openxmlformats.org/drawingml/2006/main"/>
        </p:blipFill>
        <p:spPr>
          <a:xfrm xmlns:a="http://schemas.openxmlformats.org/drawingml/2006/main">
            <a:off x="1806059" y="1619250"/>
            <a:ext cx="2140982" cy="3524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0F86F-8B87-4D5F-9876-EC5653C2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714500"/>
            <a:ext cx="590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两个反应堆项目的私人投资</a:t>
            </a:r>
          </a:p>
          <a:p xmlns:a="http://schemas.openxmlformats.org/drawingml/2006/main">
            <a:pPr>
              <a:def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约占项目成本四分之一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98AEB-2EBA-4F70-B3D7-B54D5840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048000"/>
            <a:ext cx="5905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报告保留原保密标记与删节解密章。</a:t>
            </a:r>
          </a:p>
          <a:p xmlns:a="http://schemas.openxmlformats.org/drawingml/2006/main">
            <a: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该比例仅适用于两个具名项目。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收费安排与风险分担影响项目融资。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A94A9-1B30-4F14-B1F0-4E510447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扫描原件有删节，不能视为完整档案。最后一句为我们的建议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12982-C158-44FA-B697-D51F5655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86190837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1873E-1C37-4A22-A522-92D2C004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历史材料的适用边界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BB12E-4B98-4702-B0DF-F43F1D5C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历史提供约束机制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无法替代AI需求预测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87E51-28AC-42D5-8447-2D83DA4BA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FRUS讨论资本成本与低利用率。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同时提示实际成本与性能可能偏离预测。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水电与算力可以比较工程机制，不能平移增长率。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0DA18E-04B7-462D-9C68-27E3FC33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官方转录与解密扫描分别标识。我们的建议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13C2FC-2936-444B-BBF7-0C8D7087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706023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4CF122-BD11-4376-80BC-98491E76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约30%模型：覆盖率如何定义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BF5A2-38C2-4A62-867C-5FA13502670C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6032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覆盖率口径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2024年同表结果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全球增加值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95.810459万亿欧元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详细篮子增加值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28.849604万亿欧元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详细覆盖率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30.1111%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基准资料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Eurostat FIGARO 2026版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完整行业篮子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制造业、电水废物、建设</a:t>
                      </a:r>
                    </a:p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仓储、通信与IT服务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C63F0C-AD8D-4742-A08B-DE7B7822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同年同表、现价基本价格。覆盖率表示模型详细范围，不能解释为AI渗透率或AI创造的经济份额。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AA039-3CE0-4180-9CDE-87076331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09764122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10241-39B7-4D5B-AB3D-337D1446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2030全球增加值相对参照路径的变化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40D9E7EB-AE0C-4690-B1C6-8D324DEEDD36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790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993674d252e4360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9AD0C-35E7-4E30-8D2A-91FBC861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报告条件测算，非AI因果贡献。篮子内正最终需求净额外生增加，参照年增长2.5%，固定2024技术系数。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32AA0-1140-4AE7-9453-B92F0AEA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74253121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A7D7A-2B83-4361-943D-0540D6C7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模型的边界与风险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AE492-2E4F-4943-8F79-275A7395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覆盖、采用与经济收益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属于不同层次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50A14E-B4FA-4451-BFB3-0F953729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投入产出分类会聚合不同业务。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情景参数需要企业实测逐步更新。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不把行业增加值、任务暴露或采用率解释为新增GDP。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C4131-AB17-4490-8D87-D936A8EB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我们的建议。模型属于解释性情景，非确定性预测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83EDA-509D-496F-A6C0-33B12ADD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79380044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6C6C0-0CED-43DD-A306-40A4ABCB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产业企业的决策入口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99368-0018-4895-AA6D-ADB21FB8279C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事项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可观察证据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进入下一阶段的条件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共性需求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订单、客服、物流等任务样本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企业明确实际痛点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小规模试点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成功率、人工复核、总成本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单位任务成本改善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采购与扩容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稳定使用与付费记录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负荷和回款支持投入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产业协作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共享评估标准与培训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数据和责任边界清晰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4361B1-BC81-492D-B4AF-EB17F88E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我们的建议。试点顺序按企业实际情况调整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4DE7D-E128-413F-8CBF-5A76C14F4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93309245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97353-EA56-41A2-B02E-605C81B99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全国政府的项目评价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CD853C-290D-417C-823D-1C0D7519431E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评价面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建议关注的证据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资源与交付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可靠电力、接入时间、设备与服务可得性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需求与运营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真实客户、付费任务、利用率和持续运维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产业收益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企业成本与质量改善、人才与服务配套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退出安排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技术更新、闲置风险与财政承受能力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26109A-B03D-454C-8D89-E3B2D1996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我们的建议。评价框架不构成收益保证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3270B-32C9-40CA-BE18-5F6033EF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1440928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8CD4F-FF93-40D4-A0A3-3D7C410B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未来12个月的验证安排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DD510-52C0-47BD-9E3D-8D41F21E5807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阶段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企业侧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政府与产业组织侧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需求梳理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建立任务与成本基线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汇总共性行业需求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试点验证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固定质量标准开展对照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形成透明采购和验收条件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运营观察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跟踪付费使用与回款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核对电力、交付与利用率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复评扩容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依据实测结果调整预算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复核公共服务和产业收益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4851B1-6354-431C-9F84-172D3A21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我们的建议。具体期限与负责人待实际项目确定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C41A8-EFA5-4A58-B39C-0DE0AF84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74720671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B00995-AA5B-417D-94F5-FF089207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持续跟踪的关键变量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B7204C-DCB9-44F6-922C-7AFB6CDC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需求兑现与供给交付</a:t>
            </a:r>
          </a:p>
          <a:p xmlns:a="http://schemas.openxmlformats.org/drawingml/2006/main">
            <a:pPr>
              <a:def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775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决定情景需要怎样更新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302547-C53F-4941-8820-8BD06D06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809750"/>
            <a:ext cx="5381625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企业现金投入、设备到货与投运。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付费Token结构、任务质量与复核成本。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电网接入、水资源与能效。</a:t>
            </a:r>
          </a:p>
          <a:p xmlns:a="http://schemas.openxmlformats.org/drawingml/2006/main">
            <a:pPr>
              <a:def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5334B"/>
                </a:solidFill>
                <a:latin typeface="Noto Sans CJK SC"/>
                <a:ea typeface="Noto Sans CJK SC"/>
                <a:cs typeface="Noto Sans CJK SC"/>
              </a:rPr>
              <a:t>政策执行状态与跨境设备可得性。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5CB5BB-1952-472B-AAC2-8474EFBC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我们的建议。数据版本与来源随更新保留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3533C-48EC-401E-BF83-0610EEA2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02462928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23E950-335A-4940-B325-9B807821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02760"/>
                </a:solidFill>
                <a:latin typeface="Noto Sans CJK SC"/>
                <a:ea typeface="Noto Sans CJK SC"/>
                <a:cs typeface="Noto Sans CJK SC"/>
              </a:rPr>
              <a:t>来源与证据路径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C0981-3210-40D5-89B8-BFA612DF8870}"/>
              </a:ext>
            </a:extLst>
          </p:cNvPr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108204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239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来源组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代表一手来源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底稿入口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T w="9525">
                      <a:solidFill>
                        <a:srgbClr val="DDE4EC"/>
                      </a:solidFill>
                      <a:prstDash val="solid"/>
                    </a:lnT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10276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企业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Microsoft、Alphabet</a:t>
                      </a:r>
                    </a:p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Amazon、Meta、NVIDIA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研究底稿／企业证据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中国与国际政策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国务院、白宫</a:t>
                      </a:r>
                    </a:p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EuroHPC、PIB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研究底稿／政策证据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能源与历史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IEA、LBNL、USGS</a:t>
                      </a:r>
                    </a:p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EIA、AEC、FRUS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研究底稿／能源历史证据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产业模型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DE4EC"/>
                      </a:solidFill>
                      <a:prstDash val="solid"/>
                    </a:lnL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官方增加值与投入产出资料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334B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模型目录与可复算参数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DE4EC"/>
                      </a:solidFill>
                      <a:prstDash val="solid"/>
                    </a:lnR>
                    <a:lnB w="9525">
                      <a:solidFill>
                        <a:srgbClr val="DDE4EC"/>
                      </a:solidFill>
                      <a:prstDash val="soli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FEFE2-18A7-4A4A-B58D-99717C0DA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全部引用及口径见各页演讲者备注。政策与产业建议由本公司提出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359C7-FAA9-4D95-8C6D-641CE141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960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617089"/>
                </a:solidFill>
                <a:latin typeface="Noto Sans CJK SC"/>
                <a:ea typeface="Noto Sans CJK SC"/>
                <a:cs typeface="Noto Sans CJK SC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5691796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2026-10-13T03:32:34.1530000Z</dcterms:created>
  <dcterms:modified xsi:type="dcterms:W3CDTF">2026-10-13T03:32:34.1530000Z</dcterms:modified>
</coreProperties>
</file>